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glb" ContentType="model/gltf.binary"/>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Lst>
  <p:notesMasterIdLst>
    <p:notesMasterId r:id="rId68"/>
  </p:notesMasterIdLst>
  <p:handoutMasterIdLst>
    <p:handoutMasterId r:id="rId69"/>
  </p:handoutMasterIdLst>
  <p:sldIdLst>
    <p:sldId id="1314" r:id="rId3"/>
    <p:sldId id="1324" r:id="rId4"/>
    <p:sldId id="1346" r:id="rId5"/>
    <p:sldId id="1402" r:id="rId6"/>
    <p:sldId id="1455" r:id="rId7"/>
    <p:sldId id="1456" r:id="rId8"/>
    <p:sldId id="1342" r:id="rId9"/>
    <p:sldId id="1403" r:id="rId10"/>
    <p:sldId id="1332" r:id="rId11"/>
    <p:sldId id="1404" r:id="rId12"/>
    <p:sldId id="1405" r:id="rId13"/>
    <p:sldId id="1406" r:id="rId14"/>
    <p:sldId id="1407" r:id="rId15"/>
    <p:sldId id="1408" r:id="rId16"/>
    <p:sldId id="1409" r:id="rId17"/>
    <p:sldId id="1410" r:id="rId18"/>
    <p:sldId id="1411" r:id="rId19"/>
    <p:sldId id="1412" r:id="rId20"/>
    <p:sldId id="1413" r:id="rId21"/>
    <p:sldId id="1414" r:id="rId22"/>
    <p:sldId id="1415" r:id="rId23"/>
    <p:sldId id="1416" r:id="rId24"/>
    <p:sldId id="1417" r:id="rId25"/>
    <p:sldId id="1418" r:id="rId26"/>
    <p:sldId id="1419" r:id="rId27"/>
    <p:sldId id="432" r:id="rId28"/>
    <p:sldId id="1420" r:id="rId29"/>
    <p:sldId id="1421" r:id="rId30"/>
    <p:sldId id="1422" r:id="rId31"/>
    <p:sldId id="1423" r:id="rId32"/>
    <p:sldId id="1426" r:id="rId33"/>
    <p:sldId id="1424" r:id="rId34"/>
    <p:sldId id="1425" r:id="rId35"/>
    <p:sldId id="1433" r:id="rId36"/>
    <p:sldId id="1427" r:id="rId37"/>
    <p:sldId id="1428" r:id="rId38"/>
    <p:sldId id="1429" r:id="rId39"/>
    <p:sldId id="1430" r:id="rId40"/>
    <p:sldId id="1431" r:id="rId41"/>
    <p:sldId id="1432" r:id="rId42"/>
    <p:sldId id="386" r:id="rId43"/>
    <p:sldId id="411" r:id="rId44"/>
    <p:sldId id="412" r:id="rId45"/>
    <p:sldId id="1454" r:id="rId46"/>
    <p:sldId id="1434" r:id="rId47"/>
    <p:sldId id="1435" r:id="rId48"/>
    <p:sldId id="1436" r:id="rId49"/>
    <p:sldId id="1437" r:id="rId50"/>
    <p:sldId id="1438" r:id="rId51"/>
    <p:sldId id="1439" r:id="rId52"/>
    <p:sldId id="1440" r:id="rId53"/>
    <p:sldId id="1442" r:id="rId54"/>
    <p:sldId id="1331" r:id="rId55"/>
    <p:sldId id="1443" r:id="rId56"/>
    <p:sldId id="1444" r:id="rId57"/>
    <p:sldId id="1445" r:id="rId58"/>
    <p:sldId id="1446" r:id="rId59"/>
    <p:sldId id="1447" r:id="rId60"/>
    <p:sldId id="1448" r:id="rId61"/>
    <p:sldId id="1449" r:id="rId62"/>
    <p:sldId id="1450" r:id="rId63"/>
    <p:sldId id="1451" r:id="rId64"/>
    <p:sldId id="1452" r:id="rId65"/>
    <p:sldId id="1453" r:id="rId66"/>
    <p:sldId id="1356" r:id="rId67"/>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1402"/>
            <p14:sldId id="1455"/>
            <p14:sldId id="1456"/>
            <p14:sldId id="1342"/>
            <p14:sldId id="1403"/>
            <p14:sldId id="1332"/>
            <p14:sldId id="1404"/>
            <p14:sldId id="1405"/>
            <p14:sldId id="1406"/>
            <p14:sldId id="1407"/>
            <p14:sldId id="1408"/>
            <p14:sldId id="1409"/>
            <p14:sldId id="1410"/>
            <p14:sldId id="1411"/>
            <p14:sldId id="1412"/>
            <p14:sldId id="1413"/>
            <p14:sldId id="1414"/>
            <p14:sldId id="1415"/>
            <p14:sldId id="1416"/>
            <p14:sldId id="1417"/>
            <p14:sldId id="1418"/>
            <p14:sldId id="1419"/>
            <p14:sldId id="432"/>
            <p14:sldId id="1420"/>
            <p14:sldId id="1421"/>
            <p14:sldId id="1422"/>
            <p14:sldId id="1423"/>
            <p14:sldId id="1426"/>
            <p14:sldId id="1424"/>
            <p14:sldId id="1425"/>
            <p14:sldId id="1433"/>
            <p14:sldId id="1427"/>
            <p14:sldId id="1428"/>
            <p14:sldId id="1429"/>
            <p14:sldId id="1430"/>
            <p14:sldId id="1431"/>
            <p14:sldId id="1432"/>
            <p14:sldId id="386"/>
            <p14:sldId id="411"/>
            <p14:sldId id="412"/>
            <p14:sldId id="1454"/>
            <p14:sldId id="1434"/>
            <p14:sldId id="1435"/>
            <p14:sldId id="1436"/>
            <p14:sldId id="1437"/>
            <p14:sldId id="1438"/>
            <p14:sldId id="1439"/>
            <p14:sldId id="1440"/>
            <p14:sldId id="1442"/>
            <p14:sldId id="1331"/>
            <p14:sldId id="1443"/>
            <p14:sldId id="1444"/>
            <p14:sldId id="1445"/>
            <p14:sldId id="1446"/>
            <p14:sldId id="1447"/>
            <p14:sldId id="1448"/>
            <p14:sldId id="1449"/>
            <p14:sldId id="1450"/>
            <p14:sldId id="1451"/>
            <p14:sldId id="1452"/>
            <p14:sldId id="1453"/>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33"/>
    <a:srgbClr val="E2E200"/>
    <a:srgbClr val="B7CFCE"/>
    <a:srgbClr val="000066"/>
    <a:srgbClr val="080808"/>
    <a:srgbClr val="B48900"/>
    <a:srgbClr val="008000"/>
    <a:srgbClr val="FF9999"/>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95" autoAdjust="0"/>
    <p:restoredTop sz="96374" autoAdjust="0"/>
  </p:normalViewPr>
  <p:slideViewPr>
    <p:cSldViewPr>
      <p:cViewPr varScale="1">
        <p:scale>
          <a:sx n="67" d="100"/>
          <a:sy n="67" d="100"/>
        </p:scale>
        <p:origin x="1504" y="36"/>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21689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673756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52859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69283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727881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07020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979119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60792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6388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1244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0714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67179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10203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90563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14905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146626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47506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402057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771480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79398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92204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374474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25807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599984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398350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56362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02424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707496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060985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BAB176-9FE1-4510-89BE-C658F51BE29D}" type="slidenum">
              <a:rPr lang="en-US"/>
              <a:pPr/>
              <a:t>41</a:t>
            </a:fld>
            <a:endParaRPr lang="en-US"/>
          </a:p>
        </p:txBody>
      </p:sp>
      <p:sp>
        <p:nvSpPr>
          <p:cNvPr id="242690" name="Rectangle 2"/>
          <p:cNvSpPr>
            <a:spLocks noGrp="1" noRot="1" noChangeAspect="1" noChangeArrowheads="1" noTextEdit="1"/>
          </p:cNvSpPr>
          <p:nvPr>
            <p:ph type="sldImg"/>
          </p:nvPr>
        </p:nvSpPr>
        <p:spPr>
          <a:xfrm>
            <a:off x="1185863" y="698500"/>
            <a:ext cx="4645025" cy="3484563"/>
          </a:xfrm>
          <a:ln/>
        </p:spPr>
      </p:sp>
      <p:sp>
        <p:nvSpPr>
          <p:cNvPr id="242691" name="Rectangle 3"/>
          <p:cNvSpPr>
            <a:spLocks noGrp="1" noChangeArrowheads="1"/>
          </p:cNvSpPr>
          <p:nvPr>
            <p:ph type="body" idx="1"/>
          </p:nvPr>
        </p:nvSpPr>
        <p:spPr>
          <a:xfrm>
            <a:off x="934721" y="4415791"/>
            <a:ext cx="5140960" cy="4181767"/>
          </a:xfrm>
        </p:spPr>
        <p:txBody>
          <a:bodyPr lIns="91143" tIns="45571" rIns="91143" bIns="45571"/>
          <a:lstStyle/>
          <a:p>
            <a:endParaRPr lang="en-US"/>
          </a:p>
        </p:txBody>
      </p:sp>
    </p:spTree>
    <p:extLst>
      <p:ext uri="{BB962C8B-B14F-4D97-AF65-F5344CB8AC3E}">
        <p14:creationId xmlns:p14="http://schemas.microsoft.com/office/powerpoint/2010/main" val="970935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85987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BAB176-9FE1-4510-89BE-C658F51BE29D}" type="slidenum">
              <a:rPr lang="en-US"/>
              <a:pPr/>
              <a:t>42</a:t>
            </a:fld>
            <a:endParaRPr lang="en-US"/>
          </a:p>
        </p:txBody>
      </p:sp>
      <p:sp>
        <p:nvSpPr>
          <p:cNvPr id="242690" name="Rectangle 2"/>
          <p:cNvSpPr>
            <a:spLocks noGrp="1" noRot="1" noChangeAspect="1" noChangeArrowheads="1" noTextEdit="1"/>
          </p:cNvSpPr>
          <p:nvPr>
            <p:ph type="sldImg"/>
          </p:nvPr>
        </p:nvSpPr>
        <p:spPr>
          <a:xfrm>
            <a:off x="1185863" y="698500"/>
            <a:ext cx="4645025" cy="3484563"/>
          </a:xfrm>
          <a:ln/>
        </p:spPr>
      </p:sp>
      <p:sp>
        <p:nvSpPr>
          <p:cNvPr id="242691" name="Rectangle 3"/>
          <p:cNvSpPr>
            <a:spLocks noGrp="1" noChangeArrowheads="1"/>
          </p:cNvSpPr>
          <p:nvPr>
            <p:ph type="body" idx="1"/>
          </p:nvPr>
        </p:nvSpPr>
        <p:spPr>
          <a:xfrm>
            <a:off x="934721" y="4415791"/>
            <a:ext cx="5140960" cy="4181767"/>
          </a:xfrm>
        </p:spPr>
        <p:txBody>
          <a:bodyPr lIns="91143" tIns="45571" rIns="91143" bIns="45571"/>
          <a:lstStyle/>
          <a:p>
            <a:endParaRPr lang="en-US"/>
          </a:p>
        </p:txBody>
      </p:sp>
    </p:spTree>
    <p:extLst>
      <p:ext uri="{BB962C8B-B14F-4D97-AF65-F5344CB8AC3E}">
        <p14:creationId xmlns:p14="http://schemas.microsoft.com/office/powerpoint/2010/main" val="128146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BAB176-9FE1-4510-89BE-C658F51BE29D}" type="slidenum">
              <a:rPr lang="en-US"/>
              <a:pPr/>
              <a:t>43</a:t>
            </a:fld>
            <a:endParaRPr lang="en-US"/>
          </a:p>
        </p:txBody>
      </p:sp>
      <p:sp>
        <p:nvSpPr>
          <p:cNvPr id="242690" name="Rectangle 2"/>
          <p:cNvSpPr>
            <a:spLocks noGrp="1" noRot="1" noChangeAspect="1" noChangeArrowheads="1" noTextEdit="1"/>
          </p:cNvSpPr>
          <p:nvPr>
            <p:ph type="sldImg"/>
          </p:nvPr>
        </p:nvSpPr>
        <p:spPr>
          <a:xfrm>
            <a:off x="1185863" y="698500"/>
            <a:ext cx="4645025" cy="3484563"/>
          </a:xfrm>
          <a:ln/>
        </p:spPr>
      </p:sp>
      <p:sp>
        <p:nvSpPr>
          <p:cNvPr id="242691" name="Rectangle 3"/>
          <p:cNvSpPr>
            <a:spLocks noGrp="1" noChangeArrowheads="1"/>
          </p:cNvSpPr>
          <p:nvPr>
            <p:ph type="body" idx="1"/>
          </p:nvPr>
        </p:nvSpPr>
        <p:spPr>
          <a:xfrm>
            <a:off x="934721" y="4415791"/>
            <a:ext cx="5140960" cy="4181767"/>
          </a:xfrm>
        </p:spPr>
        <p:txBody>
          <a:bodyPr lIns="91143" tIns="45571" rIns="91143" bIns="45571"/>
          <a:lstStyle/>
          <a:p>
            <a:endParaRPr lang="en-US"/>
          </a:p>
        </p:txBody>
      </p:sp>
    </p:spTree>
    <p:extLst>
      <p:ext uri="{BB962C8B-B14F-4D97-AF65-F5344CB8AC3E}">
        <p14:creationId xmlns:p14="http://schemas.microsoft.com/office/powerpoint/2010/main" val="986250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51627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45142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774444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046002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66270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01006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56351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47846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85167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90174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810881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8648354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414817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02774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25404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5826467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67170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9191064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552985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95877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00627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47874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287312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93277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59841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81702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1066800"/>
            <a:ext cx="8991600" cy="609600"/>
          </a:xfrm>
        </p:spPr>
        <p:txBody>
          <a:bodyPr/>
          <a:lstStyle>
            <a:lvl1pPr marL="0" indent="0" algn="l">
              <a:buNone/>
              <a:defRPr>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5" name="Footer Placeholder 4"/>
          <p:cNvSpPr>
            <a:spLocks noGrp="1"/>
          </p:cNvSpPr>
          <p:nvPr>
            <p:ph type="ftr" sz="quarter" idx="11"/>
          </p:nvPr>
        </p:nvSpPr>
        <p:spPr>
          <a:xfrm>
            <a:off x="5410200" y="6324600"/>
            <a:ext cx="3657600" cy="476250"/>
          </a:xfrm>
        </p:spPr>
        <p:txBody>
          <a:bodyPr/>
          <a:lstStyle>
            <a:lvl1pPr algn="r">
              <a:defRPr sz="1800">
                <a:solidFill>
                  <a:schemeClr val="accent6"/>
                </a:solidFill>
              </a:defRPr>
            </a:lvl1pPr>
          </a:lstStyle>
          <a:p>
            <a:endParaRPr lang="en-US" dirty="0"/>
          </a:p>
        </p:txBody>
      </p:sp>
      <p:sp>
        <p:nvSpPr>
          <p:cNvPr id="10" name="Content Placeholder 2"/>
          <p:cNvSpPr>
            <a:spLocks noGrp="1"/>
          </p:cNvSpPr>
          <p:nvPr>
            <p:ph idx="12"/>
          </p:nvPr>
        </p:nvSpPr>
        <p:spPr>
          <a:xfrm>
            <a:off x="76200" y="1752601"/>
            <a:ext cx="8991600" cy="4495799"/>
          </a:xfrm>
        </p:spPr>
        <p:txBody>
          <a:bodyPr/>
          <a:lstStyle>
            <a:lvl1pPr>
              <a:defRPr sz="2000">
                <a:solidFill>
                  <a:schemeClr val="accent6"/>
                </a:solidFill>
              </a:defRPr>
            </a:lvl1pPr>
            <a:lvl2pPr>
              <a:defRPr sz="2000">
                <a:solidFill>
                  <a:schemeClr val="accent6"/>
                </a:solidFill>
              </a:defRPr>
            </a:lvl2pPr>
            <a:lvl3pPr>
              <a:defRPr sz="2000">
                <a:solidFill>
                  <a:schemeClr val="accent6"/>
                </a:solidFill>
              </a:defRPr>
            </a:lvl3pPr>
            <a:lvl4pPr>
              <a:defRPr sz="2000">
                <a:solidFill>
                  <a:schemeClr val="accent6"/>
                </a:solidFill>
              </a:defRPr>
            </a:lvl4pPr>
            <a:lvl5pPr>
              <a:defRPr sz="20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47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060" name="Photo Editor Photo" r:id="rId18" imgW="3895238" imgH="5619048" progId="">
                  <p:embed/>
                </p:oleObj>
              </mc:Choice>
              <mc:Fallback>
                <p:oleObj name="Photo Editor Photo" r:id="rId18" imgW="3895238" imgH="5619048" progId="">
                  <p:embed/>
                  <p:pic>
                    <p:nvPicPr>
                      <p:cNvPr id="1026" name="Object 7"/>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5/24/2023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5.tiff"/><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20.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2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25.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26.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microsoft.com/office/2017/06/relationships/model3d" Target="../media/model3d1.glb"/><Relationship Id="rId5" Type="http://schemas.openxmlformats.org/officeDocument/2006/relationships/image" Target="../media/image33.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3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image" Target="../media/image38.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3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7.xml"/><Relationship Id="rId5" Type="http://schemas.openxmlformats.org/officeDocument/2006/relationships/image" Target="../media/image42.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7.xml"/><Relationship Id="rId5" Type="http://schemas.openxmlformats.org/officeDocument/2006/relationships/image" Target="../media/image43.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hyperlink" Target="https://www.youtube.com/watch?v=16PMYLVWVOI" TargetMode="Externa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7.xml"/><Relationship Id="rId5" Type="http://schemas.openxmlformats.org/officeDocument/2006/relationships/image" Target="../media/image44.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7.xml"/><Relationship Id="rId5" Type="http://schemas.openxmlformats.org/officeDocument/2006/relationships/image" Target="../media/image48.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4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7.xml"/><Relationship Id="rId5" Type="http://schemas.openxmlformats.org/officeDocument/2006/relationships/image" Target="../media/image50.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7.xml"/><Relationship Id="rId5" Type="http://schemas.openxmlformats.org/officeDocument/2006/relationships/image" Target="../media/image56.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7.xml"/><Relationship Id="rId5" Type="http://schemas.openxmlformats.org/officeDocument/2006/relationships/image" Target="../media/image57.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2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27.xml"/><Relationship Id="rId5" Type="http://schemas.openxmlformats.org/officeDocument/2006/relationships/image" Target="../media/image60.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1.png"/><Relationship Id="rId7"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7.xml"/><Relationship Id="rId6" Type="http://schemas.openxmlformats.org/officeDocument/2006/relationships/image" Target="../media/image61.png"/><Relationship Id="rId5" Type="http://schemas.openxmlformats.org/officeDocument/2006/relationships/image" Target="../media/image53.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7.xml"/><Relationship Id="rId5" Type="http://schemas.openxmlformats.org/officeDocument/2006/relationships/image" Target="../media/image6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3.xml"/><Relationship Id="rId1" Type="http://schemas.openxmlformats.org/officeDocument/2006/relationships/slideLayout" Target="../slideLayouts/slideLayout27.xml"/><Relationship Id="rId5" Type="http://schemas.openxmlformats.org/officeDocument/2006/relationships/image" Target="../media/image6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893647"/>
          </a:xfrm>
          <a:prstGeom prst="rect">
            <a:avLst/>
          </a:prstGeom>
          <a:noFill/>
        </p:spPr>
        <p:txBody>
          <a:bodyPr wrap="square" rtlCol="0">
            <a:spAutoFit/>
          </a:bodyPr>
          <a:lstStyle/>
          <a:p>
            <a:pPr algn="ctr">
              <a:spcBef>
                <a:spcPts val="600"/>
              </a:spcBef>
              <a:spcAft>
                <a:spcPts val="600"/>
              </a:spcAft>
              <a:tabLst>
                <a:tab pos="3532188" algn="l"/>
              </a:tabLst>
            </a:pPr>
            <a:r>
              <a:rPr lang="en-US" sz="3200" dirty="0">
                <a:latin typeface="Times New Roman" panose="02020603050405020304" pitchFamily="18" charset="0"/>
                <a:cs typeface="Times New Roman" panose="02020603050405020304" pitchFamily="18" charset="0"/>
              </a:rPr>
              <a:t>Introduction to Electronic Navigation</a:t>
            </a:r>
          </a:p>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NN220-08</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612B265-3536-40E9-A1AA-CA4CC23A9F38}"/>
              </a:ext>
            </a:extLst>
          </p:cNvPr>
          <p:cNvPicPr>
            <a:picLocks noChangeAspect="1"/>
          </p:cNvPicPr>
          <p:nvPr/>
        </p:nvPicPr>
        <p:blipFill>
          <a:blip r:embed="rId5"/>
          <a:stretch>
            <a:fillRect/>
          </a:stretch>
        </p:blipFill>
        <p:spPr>
          <a:xfrm>
            <a:off x="0" y="1250950"/>
            <a:ext cx="9144000" cy="5302250"/>
          </a:xfrm>
          <a:prstGeom prst="rect">
            <a:avLst/>
          </a:prstGeom>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6"/>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2023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Electronic Charting Systems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4985980"/>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-An </a:t>
            </a: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Electronic Charting System </a:t>
            </a:r>
            <a:r>
              <a:rPr lang="en-US" sz="1600" dirty="0">
                <a:latin typeface="Times New Roman" panose="02020603050405020304" pitchFamily="18" charset="0"/>
                <a:cs typeface="Times New Roman" panose="02020603050405020304" pitchFamily="18" charset="0"/>
              </a:rPr>
              <a:t>(ECS) is a computer assisted navigation system capable of displaying electronic nautical charts and the vessel’s position in near real time.</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-It has a basic level of capability and does not meet IMO standards for navigation, though it is commercially produced for all mariners.</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-For the US Navy, this system can only be used for situational awareness and not navigation.</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-You will typically find this system on:</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Pleasure Crafts </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Sailing Vessels</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Small FVs</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E7AC3FF-C09E-451B-9DE4-F139E31A1E5A}"/>
              </a:ext>
            </a:extLst>
          </p:cNvPr>
          <p:cNvPicPr>
            <a:picLocks noChangeAspect="1"/>
          </p:cNvPicPr>
          <p:nvPr/>
        </p:nvPicPr>
        <p:blipFill>
          <a:blip r:embed="rId5"/>
          <a:stretch>
            <a:fillRect/>
          </a:stretch>
        </p:blipFill>
        <p:spPr>
          <a:xfrm>
            <a:off x="5757863" y="3681786"/>
            <a:ext cx="2462997" cy="1426588"/>
          </a:xfrm>
          <a:prstGeom prst="rect">
            <a:avLst/>
          </a:prstGeom>
        </p:spPr>
      </p:pic>
      <p:pic>
        <p:nvPicPr>
          <p:cNvPr id="3" name="Picture 2">
            <a:extLst>
              <a:ext uri="{FF2B5EF4-FFF2-40B4-BE49-F238E27FC236}">
                <a16:creationId xmlns:a16="http://schemas.microsoft.com/office/drawing/2014/main" id="{E4E8ADD3-B695-423C-83BE-5ACB268F6205}"/>
              </a:ext>
            </a:extLst>
          </p:cNvPr>
          <p:cNvPicPr>
            <a:picLocks noChangeAspect="1"/>
          </p:cNvPicPr>
          <p:nvPr/>
        </p:nvPicPr>
        <p:blipFill>
          <a:blip r:embed="rId6"/>
          <a:stretch>
            <a:fillRect/>
          </a:stretch>
        </p:blipFill>
        <p:spPr>
          <a:xfrm>
            <a:off x="653475" y="4858325"/>
            <a:ext cx="4905218" cy="1506952"/>
          </a:xfrm>
          <a:prstGeom prst="rect">
            <a:avLst/>
          </a:prstGeom>
        </p:spPr>
      </p:pic>
    </p:spTree>
    <p:extLst>
      <p:ext uri="{BB962C8B-B14F-4D97-AF65-F5344CB8AC3E}">
        <p14:creationId xmlns:p14="http://schemas.microsoft.com/office/powerpoint/2010/main" val="206363466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000" dirty="0">
                <a:latin typeface="Calibri" panose="020F0502020204030204" pitchFamily="34" charset="0"/>
                <a:cs typeface="Calibri" panose="020F0502020204030204" pitchFamily="34" charset="0"/>
              </a:rPr>
              <a:t>Electronic Chart Display and Information System</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6678751"/>
          </a:xfrm>
          <a:prstGeom prst="rect">
            <a:avLst/>
          </a:prstGeom>
          <a:noFill/>
        </p:spPr>
        <p:txBody>
          <a:bodyPr wrap="square" rtlCol="0">
            <a:spAutoFit/>
          </a:bodyPr>
          <a:lstStyle/>
          <a:p>
            <a:pPr algn="l"/>
            <a:r>
              <a:rPr lang="en-US" sz="1300" dirty="0">
                <a:latin typeface="Times New Roman" panose="02020603050405020304" pitchFamily="18" charset="0"/>
                <a:cs typeface="Times New Roman" panose="02020603050405020304" pitchFamily="18" charset="0"/>
              </a:rPr>
              <a:t>-An </a:t>
            </a:r>
            <a:r>
              <a:rPr lang="en-US" sz="13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Electronic Chart Display and Information System </a:t>
            </a:r>
            <a:r>
              <a:rPr lang="en-US" sz="1300" dirty="0">
                <a:latin typeface="Times New Roman" panose="02020603050405020304" pitchFamily="18" charset="0"/>
                <a:cs typeface="Times New Roman" panose="02020603050405020304" pitchFamily="18" charset="0"/>
              </a:rPr>
              <a:t>(ECDIS) is a navigation information system which with adequate back-up arrangements can be accepted as complying with the up-to-date chart required by the 1974 SOLAS Convention, by displaying:</a:t>
            </a:r>
          </a:p>
          <a:p>
            <a:pPr algn="l"/>
            <a:endParaRPr lang="en-US" sz="13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Selected information from a electronic navigational chart</a:t>
            </a:r>
          </a:p>
          <a:p>
            <a:pPr marL="285750" indent="-285750" algn="l">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Positional information from navigation sensors</a:t>
            </a:r>
          </a:p>
          <a:p>
            <a:pPr marL="285750" indent="-285750" algn="l">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Route Planning and Route Monitoring</a:t>
            </a:r>
          </a:p>
          <a:p>
            <a:pPr marL="285750" indent="-285750" algn="l">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Additional navigation-related information</a:t>
            </a:r>
          </a:p>
          <a:p>
            <a:pPr algn="l"/>
            <a:endParaRPr lang="en-US" sz="1300" dirty="0">
              <a:latin typeface="Times New Roman" panose="02020603050405020304" pitchFamily="18" charset="0"/>
              <a:cs typeface="Times New Roman" panose="02020603050405020304" pitchFamily="18" charset="0"/>
            </a:endParaRPr>
          </a:p>
          <a:p>
            <a:pPr algn="l"/>
            <a:r>
              <a:rPr lang="en-US" sz="1300" dirty="0">
                <a:latin typeface="Times New Roman" panose="02020603050405020304" pitchFamily="18" charset="0"/>
                <a:cs typeface="Times New Roman" panose="02020603050405020304" pitchFamily="18" charset="0"/>
              </a:rPr>
              <a:t>-It has an advanced level of capability and meets the IMO standards for navigation, specifically hardware, software and electronic charting requirements.</a:t>
            </a:r>
          </a:p>
          <a:p>
            <a:pPr algn="l"/>
            <a:endParaRPr lang="en-US" sz="1300" dirty="0">
              <a:latin typeface="Times New Roman" panose="02020603050405020304" pitchFamily="18" charset="0"/>
              <a:cs typeface="Times New Roman" panose="02020603050405020304" pitchFamily="18" charset="0"/>
            </a:endParaRPr>
          </a:p>
          <a:p>
            <a:pPr algn="l"/>
            <a:r>
              <a:rPr lang="en-US" sz="1300" dirty="0">
                <a:latin typeface="Times New Roman" panose="02020603050405020304" pitchFamily="18" charset="0"/>
                <a:cs typeface="Times New Roman" panose="02020603050405020304" pitchFamily="18" charset="0"/>
              </a:rPr>
              <a:t>-Mandated equipment in vessels of certain types/sizes.</a:t>
            </a:r>
          </a:p>
          <a:p>
            <a:pPr algn="l"/>
            <a:endParaRPr lang="en-US" sz="1300" dirty="0">
              <a:latin typeface="Times New Roman" panose="02020603050405020304" pitchFamily="18" charset="0"/>
              <a:cs typeface="Times New Roman" panose="02020603050405020304" pitchFamily="18" charset="0"/>
            </a:endParaRPr>
          </a:p>
          <a:p>
            <a:pPr algn="l"/>
            <a:r>
              <a:rPr lang="en-US" sz="1300" dirty="0">
                <a:latin typeface="Times New Roman" panose="02020603050405020304" pitchFamily="18" charset="0"/>
                <a:cs typeface="Times New Roman" panose="02020603050405020304" pitchFamily="18" charset="0"/>
              </a:rPr>
              <a:t>-Fitted into all new commercial/military vessels as required by the IMO.</a:t>
            </a:r>
          </a:p>
          <a:p>
            <a:pPr algn="l"/>
            <a:endParaRPr lang="en-US" sz="1300" dirty="0">
              <a:latin typeface="Times New Roman" panose="02020603050405020304" pitchFamily="18" charset="0"/>
              <a:cs typeface="Times New Roman" panose="02020603050405020304" pitchFamily="18" charset="0"/>
            </a:endParaRPr>
          </a:p>
          <a:p>
            <a:pPr algn="l"/>
            <a:r>
              <a:rPr lang="en-US" sz="1300" dirty="0">
                <a:latin typeface="Times New Roman" panose="02020603050405020304" pitchFamily="18" charset="0"/>
                <a:cs typeface="Times New Roman" panose="02020603050405020304" pitchFamily="18" charset="0"/>
              </a:rPr>
              <a:t>-Integrates a broad range of sensors.</a:t>
            </a:r>
          </a:p>
          <a:p>
            <a:pPr algn="l"/>
            <a:endParaRPr lang="en-US" sz="1300" dirty="0">
              <a:latin typeface="Times New Roman" panose="02020603050405020304" pitchFamily="18" charset="0"/>
              <a:cs typeface="Times New Roman" panose="02020603050405020304" pitchFamily="18" charset="0"/>
            </a:endParaRPr>
          </a:p>
          <a:p>
            <a:pPr algn="l"/>
            <a:r>
              <a:rPr lang="en-US" sz="1300" dirty="0">
                <a:latin typeface="Times New Roman" panose="02020603050405020304" pitchFamily="18" charset="0"/>
                <a:cs typeface="Times New Roman" panose="02020603050405020304" pitchFamily="18" charset="0"/>
              </a:rPr>
              <a:t>-Provides positional redundancy by allowing you to fix positional information on means other than GPS, such as:</a:t>
            </a:r>
          </a:p>
          <a:p>
            <a:pPr marL="285750" indent="-285750" algn="l">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Visual LOPs</a:t>
            </a:r>
          </a:p>
          <a:p>
            <a:pPr marL="285750" indent="-285750" algn="l">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RADAR LOPs</a:t>
            </a:r>
          </a:p>
          <a:p>
            <a:pPr marL="285750" indent="-285750" algn="l">
              <a:buFont typeface="Arial" panose="020B0604020202020204" pitchFamily="34" charset="0"/>
              <a:buChar char="•"/>
            </a:pPr>
            <a:r>
              <a:rPr lang="en-US" sz="1300" dirty="0">
                <a:latin typeface="Times New Roman" panose="02020603050405020304" pitchFamily="18" charset="0"/>
                <a:cs typeface="Times New Roman" panose="02020603050405020304" pitchFamily="18" charset="0"/>
              </a:rPr>
              <a:t>Celestial LOPs</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045006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000" dirty="0">
                <a:latin typeface="Calibri" panose="020F0502020204030204" pitchFamily="34" charset="0"/>
                <a:cs typeface="Calibri" panose="020F0502020204030204" pitchFamily="34" charset="0"/>
              </a:rPr>
              <a:t>Electronic Chart Display and Information System</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263C3D3-D0F2-4622-B976-420C644BBD15}"/>
              </a:ext>
            </a:extLst>
          </p:cNvPr>
          <p:cNvPicPr>
            <a:picLocks noChangeAspect="1"/>
          </p:cNvPicPr>
          <p:nvPr/>
        </p:nvPicPr>
        <p:blipFill rotWithShape="1">
          <a:blip r:embed="rId5"/>
          <a:srcRect l="15674" t="17407" r="66807" b="14444"/>
          <a:stretch/>
        </p:blipFill>
        <p:spPr>
          <a:xfrm>
            <a:off x="0" y="0"/>
            <a:ext cx="5943600" cy="6502400"/>
          </a:xfrm>
          <a:prstGeom prst="rect">
            <a:avLst/>
          </a:prstGeom>
        </p:spPr>
      </p:pic>
      <p:pic>
        <p:nvPicPr>
          <p:cNvPr id="3" name="Picture 2">
            <a:extLst>
              <a:ext uri="{FF2B5EF4-FFF2-40B4-BE49-F238E27FC236}">
                <a16:creationId xmlns:a16="http://schemas.microsoft.com/office/drawing/2014/main" id="{47105AFC-5396-4680-ADC5-4FA5A660DD1D}"/>
              </a:ext>
            </a:extLst>
          </p:cNvPr>
          <p:cNvPicPr>
            <a:picLocks noChangeAspect="1"/>
          </p:cNvPicPr>
          <p:nvPr/>
        </p:nvPicPr>
        <p:blipFill rotWithShape="1">
          <a:blip r:embed="rId6"/>
          <a:srcRect l="15113" t="17407" r="76509" b="26296"/>
          <a:stretch/>
        </p:blipFill>
        <p:spPr>
          <a:xfrm>
            <a:off x="5867401" y="0"/>
            <a:ext cx="3276600" cy="6524625"/>
          </a:xfrm>
          <a:prstGeom prst="rect">
            <a:avLst/>
          </a:prstGeom>
        </p:spPr>
      </p:pic>
    </p:spTree>
    <p:extLst>
      <p:ext uri="{BB962C8B-B14F-4D97-AF65-F5344CB8AC3E}">
        <p14:creationId xmlns:p14="http://schemas.microsoft.com/office/powerpoint/2010/main" val="163874725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ECDIS Functional Requirements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4267200" cy="7201972"/>
          </a:xfrm>
          <a:prstGeom prst="rect">
            <a:avLst/>
          </a:prstGeom>
          <a:noFill/>
        </p:spPr>
        <p:txBody>
          <a:bodyPr wrap="square" rtlCol="0">
            <a:spAutoFit/>
          </a:bodyPr>
          <a:lstStyle/>
          <a:p>
            <a:pPr marL="285750" indent="-285750" algn="l">
              <a:buFont typeface="Wingdings" panose="05000000000000000000" pitchFamily="2" charset="2"/>
              <a:buChar char="§"/>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Display</a:t>
            </a:r>
          </a:p>
          <a:p>
            <a:pPr algn="l"/>
            <a:r>
              <a:rPr lang="en-US" sz="1600" dirty="0">
                <a:latin typeface="Times New Roman" panose="02020603050405020304" pitchFamily="18" charset="0"/>
                <a:cs typeface="Times New Roman" panose="02020603050405020304" pitchFamily="18" charset="0"/>
              </a:rPr>
              <a:t>	-Present information to IMO 	approved 	standards for color / 	symbology. </a:t>
            </a:r>
          </a:p>
          <a:p>
            <a:pPr marL="285750" indent="-285750" algn="l">
              <a:buFont typeface="Wingdings" panose="05000000000000000000" pitchFamily="2" charset="2"/>
              <a:buChar char="§"/>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Customize Display</a:t>
            </a:r>
          </a:p>
          <a:p>
            <a:pPr algn="l"/>
            <a:r>
              <a:rPr lang="en-US" sz="1600" dirty="0">
                <a:latin typeface="Times New Roman" panose="02020603050405020304" pitchFamily="18" charset="0"/>
                <a:cs typeface="Times New Roman" panose="02020603050405020304" pitchFamily="18" charset="0"/>
              </a:rPr>
              <a:t>	-Adjust display and safety settings 	to meet ship / vessel characteristics. </a:t>
            </a:r>
          </a:p>
          <a:p>
            <a:pPr marL="285750" indent="-285750" algn="l">
              <a:buFont typeface="Wingdings" panose="05000000000000000000" pitchFamily="2" charset="2"/>
              <a:buChar char="§"/>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Customizable Scale</a:t>
            </a:r>
          </a:p>
          <a:p>
            <a:pPr algn="l"/>
            <a:r>
              <a:rPr lang="en-US" sz="1600" dirty="0">
                <a:latin typeface="Times New Roman" panose="02020603050405020304" pitchFamily="18" charset="0"/>
                <a:cs typeface="Times New Roman" panose="02020603050405020304" pitchFamily="18" charset="0"/>
              </a:rPr>
              <a:t>	-Will indicate if zoomed into correct 	scale (1:1)</a:t>
            </a:r>
          </a:p>
          <a:p>
            <a:pPr marL="285750" indent="-285750" algn="l">
              <a:buFont typeface="Wingdings" panose="05000000000000000000" pitchFamily="2" charset="2"/>
              <a:buChar char="§"/>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Fused information</a:t>
            </a:r>
          </a:p>
          <a:p>
            <a:pPr algn="l"/>
            <a:r>
              <a:rPr lang="en-US" sz="1600" dirty="0">
                <a:latin typeface="Times New Roman" panose="02020603050405020304" pitchFamily="18" charset="0"/>
                <a:cs typeface="Times New Roman" panose="02020603050405020304" pitchFamily="18" charset="0"/>
              </a:rPr>
              <a:t>	-Display Radar and AIS 	information. </a:t>
            </a:r>
          </a:p>
          <a:p>
            <a:pPr marL="285750" indent="-285750" algn="l">
              <a:buFont typeface="Wingdings" panose="05000000000000000000" pitchFamily="2" charset="2"/>
              <a:buChar char="§"/>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Adequate redundancy and Back Up</a:t>
            </a:r>
          </a:p>
          <a:p>
            <a:pPr algn="l"/>
            <a:r>
              <a:rPr lang="en-US" sz="1600" dirty="0">
                <a:latin typeface="Times New Roman" panose="02020603050405020304" pitchFamily="18" charset="0"/>
                <a:cs typeface="Times New Roman" panose="02020603050405020304" pitchFamily="18" charset="0"/>
              </a:rPr>
              <a:t>	-Must have multiple stations in 	event of failure. </a:t>
            </a:r>
          </a:p>
          <a:p>
            <a:pPr algn="l"/>
            <a:r>
              <a:rPr lang="en-US" sz="1600" dirty="0">
                <a:latin typeface="Times New Roman" panose="02020603050405020304" pitchFamily="18" charset="0"/>
                <a:cs typeface="Times New Roman" panose="02020603050405020304" pitchFamily="18" charset="0"/>
              </a:rPr>
              <a:t>	-Uninterruptable Power Supply (	UPS) – battery back up to Ship’s 	own generation for ECDIS. </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1BF4D1E-C2DD-414A-A99D-BD8A1DCDBFF0}"/>
              </a:ext>
            </a:extLst>
          </p:cNvPr>
          <p:cNvPicPr>
            <a:picLocks noChangeAspect="1"/>
          </p:cNvPicPr>
          <p:nvPr/>
        </p:nvPicPr>
        <p:blipFill>
          <a:blip r:embed="rId5"/>
          <a:stretch>
            <a:fillRect/>
          </a:stretch>
        </p:blipFill>
        <p:spPr>
          <a:xfrm>
            <a:off x="5215703" y="1676400"/>
            <a:ext cx="2761727" cy="4474852"/>
          </a:xfrm>
          <a:prstGeom prst="rect">
            <a:avLst/>
          </a:prstGeom>
        </p:spPr>
      </p:pic>
      <p:pic>
        <p:nvPicPr>
          <p:cNvPr id="3" name="Picture 2">
            <a:extLst>
              <a:ext uri="{FF2B5EF4-FFF2-40B4-BE49-F238E27FC236}">
                <a16:creationId xmlns:a16="http://schemas.microsoft.com/office/drawing/2014/main" id="{F2E3FB18-059A-4CB1-A222-929F57F98F1C}"/>
              </a:ext>
            </a:extLst>
          </p:cNvPr>
          <p:cNvPicPr>
            <a:picLocks noChangeAspect="1"/>
          </p:cNvPicPr>
          <p:nvPr/>
        </p:nvPicPr>
        <p:blipFill>
          <a:blip r:embed="rId6"/>
          <a:stretch>
            <a:fillRect/>
          </a:stretch>
        </p:blipFill>
        <p:spPr>
          <a:xfrm>
            <a:off x="5215703" y="4111534"/>
            <a:ext cx="2932430" cy="4389500"/>
          </a:xfrm>
          <a:prstGeom prst="rect">
            <a:avLst/>
          </a:prstGeom>
        </p:spPr>
      </p:pic>
    </p:spTree>
    <p:extLst>
      <p:ext uri="{BB962C8B-B14F-4D97-AF65-F5344CB8AC3E}">
        <p14:creationId xmlns:p14="http://schemas.microsoft.com/office/powerpoint/2010/main" val="402101363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ECDIS Functional Requirements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4267200" cy="6986528"/>
          </a:xfrm>
          <a:prstGeom prst="rect">
            <a:avLst/>
          </a:prstGeom>
          <a:noFill/>
        </p:spPr>
        <p:txBody>
          <a:bodyPr wrap="square" rtlCol="0">
            <a:spAutoFit/>
          </a:bodyPr>
          <a:lstStyle/>
          <a:p>
            <a:pPr marL="285750" indent="-285750" algn="l">
              <a:buFont typeface="Wingdings" panose="05000000000000000000" pitchFamily="2" charset="2"/>
              <a:buChar char="§"/>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Route Planning</a:t>
            </a:r>
          </a:p>
          <a:p>
            <a:pPr algn="l"/>
            <a:r>
              <a:rPr lang="en-US" sz="1800" dirty="0">
                <a:latin typeface="Times New Roman" panose="02020603050405020304" pitchFamily="18" charset="0"/>
                <a:cs typeface="Times New Roman" panose="02020603050405020304" pitchFamily="18" charset="0"/>
              </a:rPr>
              <a:t>	-Informs of navigational 	hazards plotted along route.</a:t>
            </a:r>
          </a:p>
          <a:p>
            <a:pPr algn="l"/>
            <a:r>
              <a:rPr lang="en-US" sz="1800" dirty="0">
                <a:latin typeface="Times New Roman" panose="02020603050405020304" pitchFamily="18" charset="0"/>
                <a:cs typeface="Times New Roman" panose="02020603050405020304" pitchFamily="18" charset="0"/>
              </a:rPr>
              <a:t>	-Automatic or manual chart 	updates.</a:t>
            </a:r>
          </a:p>
          <a:p>
            <a:pPr marL="285750" indent="-285750" algn="l">
              <a:buFont typeface="Wingdings" panose="05000000000000000000" pitchFamily="2" charset="2"/>
              <a:buChar char="§"/>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Route Monitoring</a:t>
            </a:r>
          </a:p>
          <a:p>
            <a:pPr algn="l"/>
            <a:r>
              <a:rPr lang="en-US" sz="1800" dirty="0">
                <a:latin typeface="Times New Roman" panose="02020603050405020304" pitchFamily="18" charset="0"/>
                <a:cs typeface="Times New Roman" panose="02020603050405020304" pitchFamily="18" charset="0"/>
              </a:rPr>
              <a:t>	-Displays Time/Distance labels 	on track.</a:t>
            </a:r>
          </a:p>
          <a:p>
            <a:pPr algn="l"/>
            <a:r>
              <a:rPr lang="en-US" sz="1800" dirty="0">
                <a:latin typeface="Times New Roman" panose="02020603050405020304" pitchFamily="18" charset="0"/>
                <a:cs typeface="Times New Roman" panose="02020603050405020304" pitchFamily="18" charset="0"/>
              </a:rPr>
              <a:t>	-Displays a set area for Look 	Ahead to inform user of 	hazards.</a:t>
            </a:r>
          </a:p>
          <a:p>
            <a:pPr marL="285750" indent="-285750" algn="l">
              <a:buFont typeface="Wingdings" panose="05000000000000000000" pitchFamily="2" charset="2"/>
              <a:buChar char="§"/>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Automatic Grounding Avoidance</a:t>
            </a:r>
          </a:p>
          <a:p>
            <a:pPr algn="l"/>
            <a:r>
              <a:rPr lang="en-US" sz="1800" dirty="0">
                <a:latin typeface="Times New Roman" panose="02020603050405020304" pitchFamily="18" charset="0"/>
                <a:cs typeface="Times New Roman" panose="02020603050405020304" pitchFamily="18" charset="0"/>
              </a:rPr>
              <a:t>	-Alarms for hazards.</a:t>
            </a:r>
          </a:p>
          <a:p>
            <a:pPr marL="285750" indent="-285750" algn="l">
              <a:buFont typeface="Wingdings" panose="05000000000000000000" pitchFamily="2" charset="2"/>
              <a:buChar char="§"/>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Recording: BLACK BOX</a:t>
            </a:r>
          </a:p>
          <a:p>
            <a:pPr algn="l"/>
            <a:r>
              <a:rPr lang="en-US" sz="1800" dirty="0">
                <a:latin typeface="Times New Roman" panose="02020603050405020304" pitchFamily="18" charset="0"/>
                <a:cs typeface="Times New Roman" panose="02020603050405020304" pitchFamily="18" charset="0"/>
              </a:rPr>
              <a:t>	-Track and user inputs</a:t>
            </a:r>
          </a:p>
          <a:p>
            <a:pPr marL="285750" indent="-285750" algn="l">
              <a:buFont typeface="Wingdings" panose="05000000000000000000" pitchFamily="2" charset="2"/>
              <a:buChar char="§"/>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Tests, Alarms and Indications</a:t>
            </a:r>
          </a:p>
          <a:p>
            <a:pPr algn="l"/>
            <a:r>
              <a:rPr lang="en-US" sz="1800" dirty="0">
                <a:latin typeface="Times New Roman" panose="02020603050405020304" pitchFamily="18" charset="0"/>
                <a:cs typeface="Times New Roman" panose="02020603050405020304" pitchFamily="18" charset="0"/>
              </a:rPr>
              <a:t>	-System Malfunction</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1BF4D1E-C2DD-414A-A99D-BD8A1DCDBFF0}"/>
              </a:ext>
            </a:extLst>
          </p:cNvPr>
          <p:cNvPicPr>
            <a:picLocks noChangeAspect="1"/>
          </p:cNvPicPr>
          <p:nvPr/>
        </p:nvPicPr>
        <p:blipFill>
          <a:blip r:embed="rId5"/>
          <a:stretch>
            <a:fillRect/>
          </a:stretch>
        </p:blipFill>
        <p:spPr>
          <a:xfrm>
            <a:off x="5215703" y="1676400"/>
            <a:ext cx="2761727" cy="4474852"/>
          </a:xfrm>
          <a:prstGeom prst="rect">
            <a:avLst/>
          </a:prstGeom>
        </p:spPr>
      </p:pic>
      <p:pic>
        <p:nvPicPr>
          <p:cNvPr id="3" name="Picture 2">
            <a:extLst>
              <a:ext uri="{FF2B5EF4-FFF2-40B4-BE49-F238E27FC236}">
                <a16:creationId xmlns:a16="http://schemas.microsoft.com/office/drawing/2014/main" id="{F2E3FB18-059A-4CB1-A222-929F57F98F1C}"/>
              </a:ext>
            </a:extLst>
          </p:cNvPr>
          <p:cNvPicPr>
            <a:picLocks noChangeAspect="1"/>
          </p:cNvPicPr>
          <p:nvPr/>
        </p:nvPicPr>
        <p:blipFill>
          <a:blip r:embed="rId6"/>
          <a:stretch>
            <a:fillRect/>
          </a:stretch>
        </p:blipFill>
        <p:spPr>
          <a:xfrm>
            <a:off x="5215703" y="4111534"/>
            <a:ext cx="2932430" cy="4389500"/>
          </a:xfrm>
          <a:prstGeom prst="rect">
            <a:avLst/>
          </a:prstGeom>
        </p:spPr>
      </p:pic>
    </p:spTree>
    <p:extLst>
      <p:ext uri="{BB962C8B-B14F-4D97-AF65-F5344CB8AC3E}">
        <p14:creationId xmlns:p14="http://schemas.microsoft.com/office/powerpoint/2010/main" val="45789066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8E2CA-5886-4E30-8BA2-CED0AEA73941}"/>
              </a:ext>
            </a:extLst>
          </p:cNvPr>
          <p:cNvPicPr>
            <a:picLocks noChangeAspect="1"/>
          </p:cNvPicPr>
          <p:nvPr/>
        </p:nvPicPr>
        <p:blipFill rotWithShape="1">
          <a:blip r:embed="rId2"/>
          <a:srcRect l="16667" t="29259" r="59167" b="16617"/>
          <a:stretch/>
        </p:blipFill>
        <p:spPr>
          <a:xfrm>
            <a:off x="0" y="398253"/>
            <a:ext cx="9144000" cy="5697747"/>
          </a:xfrm>
          <a:prstGeom prst="rect">
            <a:avLst/>
          </a:prstGeom>
        </p:spPr>
      </p:pic>
    </p:spTree>
    <p:extLst>
      <p:ext uri="{BB962C8B-B14F-4D97-AF65-F5344CB8AC3E}">
        <p14:creationId xmlns:p14="http://schemas.microsoft.com/office/powerpoint/2010/main" val="14802881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Electronic Chart Display and Information System-NAVY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4419600" cy="6663363"/>
          </a:xfrm>
          <a:prstGeom prst="rect">
            <a:avLst/>
          </a:prstGeom>
          <a:noFill/>
        </p:spPr>
        <p:txBody>
          <a:bodyPr wrap="square" rtlCol="0">
            <a:spAutoFit/>
          </a:bodyPr>
          <a:lstStyle/>
          <a:p>
            <a:pPr algn="l"/>
            <a:r>
              <a:rPr lang="en-US" sz="1500" dirty="0">
                <a:latin typeface="Times New Roman" panose="02020603050405020304" pitchFamily="18" charset="0"/>
                <a:cs typeface="Times New Roman" panose="02020603050405020304" pitchFamily="18" charset="0"/>
              </a:rPr>
              <a:t>-In 1998, US Navy issued a policy to establish minimum ECDIS standards for the US Navy, dubbed </a:t>
            </a:r>
            <a:r>
              <a:rPr lang="en-US" sz="15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ECDIS-N</a:t>
            </a:r>
            <a:r>
              <a:rPr lang="en-US" sz="1500" dirty="0">
                <a:latin typeface="Times New Roman" panose="02020603050405020304" pitchFamily="18" charset="0"/>
                <a:cs typeface="Times New Roman" panose="02020603050405020304" pitchFamily="18" charset="0"/>
              </a:rPr>
              <a:t>.</a:t>
            </a:r>
          </a:p>
          <a:p>
            <a:pPr algn="l"/>
            <a:r>
              <a:rPr lang="en-US" sz="1500" dirty="0">
                <a:latin typeface="Times New Roman" panose="02020603050405020304" pitchFamily="18" charset="0"/>
                <a:cs typeface="Times New Roman" panose="02020603050405020304" pitchFamily="18" charset="0"/>
              </a:rPr>
              <a:t>-ECDIS-N meets IMO standards, but has additional features for use by the Navy, to include:</a:t>
            </a:r>
          </a:p>
          <a:p>
            <a:pPr marL="285750" indent="-285750" algn="l">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Display RADAR, visual and celestial navigation fix information.</a:t>
            </a:r>
          </a:p>
          <a:p>
            <a:pPr marL="285750" indent="-285750" algn="l">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System-to-system interoperability including integration with Ship Command Systems.</a:t>
            </a:r>
          </a:p>
          <a:p>
            <a:pPr marL="285750" indent="-285750" algn="l">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Read and display Digital Nautical Charts (DNC), which are produced for the DoD by NGA.</a:t>
            </a:r>
          </a:p>
          <a:p>
            <a:pPr algn="l"/>
            <a:r>
              <a:rPr lang="en-US" sz="1500" dirty="0">
                <a:latin typeface="Times New Roman" panose="02020603050405020304" pitchFamily="18" charset="0"/>
                <a:cs typeface="Times New Roman" panose="02020603050405020304" pitchFamily="18" charset="0"/>
              </a:rPr>
              <a:t>-Voyage Management System (VMS), Electronic Chart Precise Integrated Navigation System (ECPINS) and Navigation Sensor System Interface (NAVSSI) are the only software that complies with ECDIS-N requirements.</a:t>
            </a:r>
          </a:p>
          <a:p>
            <a:pPr algn="l"/>
            <a:r>
              <a:rPr lang="en-US" sz="1500" dirty="0">
                <a:latin typeface="Times New Roman" panose="02020603050405020304" pitchFamily="18" charset="0"/>
                <a:cs typeface="Times New Roman" panose="02020603050405020304" pitchFamily="18" charset="0"/>
              </a:rPr>
              <a:t>-Additionally, this directive called for a transition of the Fleet from SNCs to Electronic Navigation.</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F0437B3-B036-4D5E-8D3B-6FAC08531C7D}"/>
              </a:ext>
            </a:extLst>
          </p:cNvPr>
          <p:cNvPicPr>
            <a:picLocks noChangeAspect="1"/>
          </p:cNvPicPr>
          <p:nvPr/>
        </p:nvPicPr>
        <p:blipFill>
          <a:blip r:embed="rId5"/>
          <a:stretch>
            <a:fillRect/>
          </a:stretch>
        </p:blipFill>
        <p:spPr>
          <a:xfrm>
            <a:off x="4629511" y="1784132"/>
            <a:ext cx="4333875" cy="2705100"/>
          </a:xfrm>
          <a:prstGeom prst="rect">
            <a:avLst/>
          </a:prstGeom>
        </p:spPr>
      </p:pic>
      <p:pic>
        <p:nvPicPr>
          <p:cNvPr id="3" name="Picture 2">
            <a:extLst>
              <a:ext uri="{FF2B5EF4-FFF2-40B4-BE49-F238E27FC236}">
                <a16:creationId xmlns:a16="http://schemas.microsoft.com/office/drawing/2014/main" id="{ADEC5A8B-9063-47AB-B75D-F53ED3ECEB93}"/>
              </a:ext>
            </a:extLst>
          </p:cNvPr>
          <p:cNvPicPr>
            <a:picLocks noChangeAspect="1"/>
          </p:cNvPicPr>
          <p:nvPr/>
        </p:nvPicPr>
        <p:blipFill>
          <a:blip r:embed="rId6"/>
          <a:stretch>
            <a:fillRect/>
          </a:stretch>
        </p:blipFill>
        <p:spPr>
          <a:xfrm>
            <a:off x="6136257" y="4561959"/>
            <a:ext cx="1660437" cy="1851461"/>
          </a:xfrm>
          <a:prstGeom prst="rect">
            <a:avLst/>
          </a:prstGeom>
        </p:spPr>
      </p:pic>
    </p:spTree>
    <p:extLst>
      <p:ext uri="{BB962C8B-B14F-4D97-AF65-F5344CB8AC3E}">
        <p14:creationId xmlns:p14="http://schemas.microsoft.com/office/powerpoint/2010/main" val="379044920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ECDIS-N Features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067800" cy="5324535"/>
          </a:xfrm>
          <a:prstGeom prst="rect">
            <a:avLst/>
          </a:prstGeom>
          <a:noFill/>
        </p:spPr>
        <p:txBody>
          <a:bodyPr wrap="square" rtlCol="0">
            <a:spAutoFit/>
          </a:bodyPr>
          <a:lstStyle/>
          <a:p>
            <a:pPr algn="ctr"/>
            <a:endParaRPr lang="en-US" sz="6600" dirty="0">
              <a:latin typeface="Times New Roman" panose="02020603050405020304" pitchFamily="18" charset="0"/>
              <a:cs typeface="Times New Roman" panose="02020603050405020304" pitchFamily="18" charset="0"/>
            </a:endParaRPr>
          </a:p>
          <a:p>
            <a:pPr algn="ctr"/>
            <a:r>
              <a:rPr lang="en-US" sz="6600" dirty="0">
                <a:latin typeface="Times New Roman" panose="02020603050405020304" pitchFamily="18" charset="0"/>
                <a:cs typeface="Times New Roman" panose="02020603050405020304" pitchFamily="18" charset="0"/>
              </a:rPr>
              <a:t>Examples of ECDIS Features</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469369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ECDIS Features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067800" cy="2646878"/>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RADAR Image Overlay</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A3A307A-3ADD-4932-9CF1-3C2073FF18AC}"/>
              </a:ext>
            </a:extLst>
          </p:cNvPr>
          <p:cNvPicPr>
            <a:picLocks noChangeAspect="1"/>
          </p:cNvPicPr>
          <p:nvPr/>
        </p:nvPicPr>
        <p:blipFill>
          <a:blip r:embed="rId5"/>
          <a:stretch>
            <a:fillRect/>
          </a:stretch>
        </p:blipFill>
        <p:spPr>
          <a:xfrm>
            <a:off x="747241" y="2234960"/>
            <a:ext cx="7634759" cy="4267440"/>
          </a:xfrm>
          <a:prstGeom prst="rect">
            <a:avLst/>
          </a:prstGeom>
        </p:spPr>
      </p:pic>
    </p:spTree>
    <p:extLst>
      <p:ext uri="{BB962C8B-B14F-4D97-AF65-F5344CB8AC3E}">
        <p14:creationId xmlns:p14="http://schemas.microsoft.com/office/powerpoint/2010/main" val="233821278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ECDIS Features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067800" cy="2646878"/>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LOP Plotting for Positional Redundancy</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13C0CEB-CC59-4E97-BB7B-2CA662BC454E}"/>
              </a:ext>
            </a:extLst>
          </p:cNvPr>
          <p:cNvPicPr>
            <a:picLocks noChangeAspect="1"/>
          </p:cNvPicPr>
          <p:nvPr/>
        </p:nvPicPr>
        <p:blipFill rotWithShape="1">
          <a:blip r:embed="rId5"/>
          <a:srcRect l="16667" t="34816" r="59167" b="17648"/>
          <a:stretch/>
        </p:blipFill>
        <p:spPr>
          <a:xfrm>
            <a:off x="713657" y="2133600"/>
            <a:ext cx="7896943" cy="4368800"/>
          </a:xfrm>
          <a:prstGeom prst="rect">
            <a:avLst/>
          </a:prstGeom>
        </p:spPr>
      </p:pic>
    </p:spTree>
    <p:extLst>
      <p:ext uri="{BB962C8B-B14F-4D97-AF65-F5344CB8AC3E}">
        <p14:creationId xmlns:p14="http://schemas.microsoft.com/office/powerpoint/2010/main" val="376673851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1B35D-B0D6-4823-8705-4F0D9E45C237}"/>
              </a:ext>
            </a:extLst>
          </p:cNvPr>
          <p:cNvPicPr>
            <a:picLocks noChangeAspect="1"/>
          </p:cNvPicPr>
          <p:nvPr/>
        </p:nvPicPr>
        <p:blipFill rotWithShape="1">
          <a:blip r:embed="rId3"/>
          <a:srcRect t="42500" b="27500"/>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044243675"/>
              </p:ext>
            </p:extLst>
          </p:nvPr>
        </p:nvGraphicFramePr>
        <p:xfrm>
          <a:off x="362018" y="2100894"/>
          <a:ext cx="8781982" cy="438912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936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820982793"/>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ECDIS Features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4419600" cy="6309420"/>
          </a:xfrm>
          <a:prstGeom prst="rect">
            <a:avLst/>
          </a:prstGeom>
          <a:noFill/>
        </p:spPr>
        <p:txBody>
          <a:bodyPr wrap="square" rtlCol="0">
            <a:spAutoFit/>
          </a:bodyPr>
          <a:lstStyle/>
          <a:p>
            <a:pPr algn="l"/>
            <a:r>
              <a:rPr lang="en-US" sz="2400" dirty="0">
                <a:latin typeface="Times New Roman" panose="02020603050405020304" pitchFamily="18" charset="0"/>
                <a:cs typeface="Times New Roman" panose="02020603050405020304" pitchFamily="18" charset="0"/>
              </a:rPr>
              <a:t>PILOTING GUIDANCE</a:t>
            </a:r>
          </a:p>
          <a:p>
            <a:pPr algn="l"/>
            <a:endParaRPr lang="en-US" sz="15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Automatically calculates:</a:t>
            </a: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Cross Track Error</a:t>
            </a:r>
          </a:p>
          <a:p>
            <a:pPr marL="742950" lvl="1" indent="-285750" algn="l">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Provides recommended course to steer accounting for set/drift</a:t>
            </a:r>
          </a:p>
          <a:p>
            <a:pPr marL="742950" lvl="1" indent="-285750" algn="l">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Monitors / alarms on nearest hazard</a:t>
            </a:r>
          </a:p>
          <a:p>
            <a:pPr marL="742950" lvl="1" indent="-285750" algn="l">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Will calculate and monitor Turn Bearings / Ranges from navigation aids</a:t>
            </a:r>
          </a:p>
          <a:p>
            <a:pPr marL="742950" lvl="1" indent="-285750" algn="l">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Integrates depth through the fathometer</a:t>
            </a:r>
          </a:p>
          <a:p>
            <a:pPr marL="742950" lvl="1" indent="-285750" algn="l">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Calculates distance and time to turn</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6B1116A-CD38-4733-AC57-74F98E84355F}"/>
              </a:ext>
            </a:extLst>
          </p:cNvPr>
          <p:cNvPicPr>
            <a:picLocks noChangeAspect="1"/>
          </p:cNvPicPr>
          <p:nvPr/>
        </p:nvPicPr>
        <p:blipFill>
          <a:blip r:embed="rId5"/>
          <a:stretch>
            <a:fillRect/>
          </a:stretch>
        </p:blipFill>
        <p:spPr>
          <a:xfrm>
            <a:off x="5410200" y="2057400"/>
            <a:ext cx="3267739" cy="1804572"/>
          </a:xfrm>
          <a:prstGeom prst="rect">
            <a:avLst/>
          </a:prstGeom>
        </p:spPr>
      </p:pic>
      <p:pic>
        <p:nvPicPr>
          <p:cNvPr id="6" name="Picture 5">
            <a:extLst>
              <a:ext uri="{FF2B5EF4-FFF2-40B4-BE49-F238E27FC236}">
                <a16:creationId xmlns:a16="http://schemas.microsoft.com/office/drawing/2014/main" id="{A783FF62-72F8-4980-9119-B184BF8B3CC6}"/>
              </a:ext>
            </a:extLst>
          </p:cNvPr>
          <p:cNvPicPr>
            <a:picLocks noChangeAspect="1"/>
          </p:cNvPicPr>
          <p:nvPr/>
        </p:nvPicPr>
        <p:blipFill>
          <a:blip r:embed="rId6"/>
          <a:stretch>
            <a:fillRect/>
          </a:stretch>
        </p:blipFill>
        <p:spPr>
          <a:xfrm>
            <a:off x="5501647" y="4242972"/>
            <a:ext cx="3084843" cy="2030144"/>
          </a:xfrm>
          <a:prstGeom prst="rect">
            <a:avLst/>
          </a:prstGeom>
        </p:spPr>
      </p:pic>
    </p:spTree>
    <p:extLst>
      <p:ext uri="{BB962C8B-B14F-4D97-AF65-F5344CB8AC3E}">
        <p14:creationId xmlns:p14="http://schemas.microsoft.com/office/powerpoint/2010/main" val="235737466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ECDIS Features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067800" cy="2646878"/>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Piloting Guidance – Turn Bearings</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724960B-D77C-40B4-BB51-3A57CAC1DC1C}"/>
              </a:ext>
            </a:extLst>
          </p:cNvPr>
          <p:cNvPicPr>
            <a:picLocks noChangeAspect="1"/>
          </p:cNvPicPr>
          <p:nvPr/>
        </p:nvPicPr>
        <p:blipFill>
          <a:blip r:embed="rId5"/>
          <a:stretch>
            <a:fillRect/>
          </a:stretch>
        </p:blipFill>
        <p:spPr>
          <a:xfrm>
            <a:off x="838200" y="2133600"/>
            <a:ext cx="7603838" cy="4391025"/>
          </a:xfrm>
          <a:prstGeom prst="rect">
            <a:avLst/>
          </a:prstGeom>
        </p:spPr>
      </p:pic>
    </p:spTree>
    <p:extLst>
      <p:ext uri="{BB962C8B-B14F-4D97-AF65-F5344CB8AC3E}">
        <p14:creationId xmlns:p14="http://schemas.microsoft.com/office/powerpoint/2010/main" val="234696202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ECDIS Features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067800" cy="2646878"/>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Tide and Current Information</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20D02EC-FCB9-4290-A8B5-BC5A6376B9E0}"/>
              </a:ext>
            </a:extLst>
          </p:cNvPr>
          <p:cNvPicPr>
            <a:picLocks noChangeAspect="1"/>
          </p:cNvPicPr>
          <p:nvPr/>
        </p:nvPicPr>
        <p:blipFill rotWithShape="1">
          <a:blip r:embed="rId5"/>
          <a:srcRect l="16667" t="34814" r="59624" b="20370"/>
          <a:stretch/>
        </p:blipFill>
        <p:spPr>
          <a:xfrm>
            <a:off x="614627" y="2209800"/>
            <a:ext cx="7898926" cy="4199190"/>
          </a:xfrm>
          <a:prstGeom prst="rect">
            <a:avLst/>
          </a:prstGeom>
        </p:spPr>
      </p:pic>
    </p:spTree>
    <p:extLst>
      <p:ext uri="{BB962C8B-B14F-4D97-AF65-F5344CB8AC3E}">
        <p14:creationId xmlns:p14="http://schemas.microsoft.com/office/powerpoint/2010/main" val="158967908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ECDIS-N Features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067800" cy="2646878"/>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Collision Avoidance</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97BEE4A-BEFC-45D4-8957-FBD14051DB53}"/>
              </a:ext>
            </a:extLst>
          </p:cNvPr>
          <p:cNvPicPr>
            <a:picLocks noChangeAspect="1"/>
          </p:cNvPicPr>
          <p:nvPr/>
        </p:nvPicPr>
        <p:blipFill>
          <a:blip r:embed="rId5"/>
          <a:stretch>
            <a:fillRect/>
          </a:stretch>
        </p:blipFill>
        <p:spPr>
          <a:xfrm>
            <a:off x="623253" y="2144113"/>
            <a:ext cx="8016625" cy="4297572"/>
          </a:xfrm>
          <a:prstGeom prst="rect">
            <a:avLst/>
          </a:prstGeom>
        </p:spPr>
      </p:pic>
    </p:spTree>
    <p:extLst>
      <p:ext uri="{BB962C8B-B14F-4D97-AF65-F5344CB8AC3E}">
        <p14:creationId xmlns:p14="http://schemas.microsoft.com/office/powerpoint/2010/main" val="14988345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ECDIS-N Features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067800" cy="2646878"/>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Future Position Estimate</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4D41353-2589-48BA-9736-CF8F9712D315}"/>
              </a:ext>
            </a:extLst>
          </p:cNvPr>
          <p:cNvPicPr>
            <a:picLocks noChangeAspect="1"/>
          </p:cNvPicPr>
          <p:nvPr/>
        </p:nvPicPr>
        <p:blipFill>
          <a:blip r:embed="rId5"/>
          <a:stretch>
            <a:fillRect/>
          </a:stretch>
        </p:blipFill>
        <p:spPr>
          <a:xfrm>
            <a:off x="1156653" y="2169251"/>
            <a:ext cx="6996747" cy="4283936"/>
          </a:xfrm>
          <a:prstGeom prst="rect">
            <a:avLst/>
          </a:prstGeom>
        </p:spPr>
      </p:pic>
    </p:spTree>
    <p:extLst>
      <p:ext uri="{BB962C8B-B14F-4D97-AF65-F5344CB8AC3E}">
        <p14:creationId xmlns:p14="http://schemas.microsoft.com/office/powerpoint/2010/main" val="190193031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NAVDORM Policy on ECDIS-N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067800" cy="5970865"/>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rPr>
              <a:t>-Details US Navy Type Commander policies, procedures and organizational standards for use and operation of an ECDIS-N, including VMS. </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-NAVDORM policy specifies: </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loss of GPS is not considered a loss of ECDIS.</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At no time will control stations (Bridge/CIC) revert to paper charts as the primary means of navigation. </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the case of loss of all ECDIS nodes on the bridge, the Ship is authorized to utilize the Emergency Navigation Laptop (ENL) as primary plot. </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90468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sz="2800" dirty="0"/>
          </a:p>
        </p:txBody>
      </p:sp>
      <p:pic>
        <p:nvPicPr>
          <p:cNvPr id="2" name="Picture 1">
            <a:extLst>
              <a:ext uri="{FF2B5EF4-FFF2-40B4-BE49-F238E27FC236}">
                <a16:creationId xmlns:a16="http://schemas.microsoft.com/office/drawing/2014/main" id="{C5DA1B3E-3FCF-4493-8EBB-499C91FA2973}"/>
              </a:ext>
            </a:extLst>
          </p:cNvPr>
          <p:cNvPicPr>
            <a:picLocks noChangeAspect="1"/>
          </p:cNvPicPr>
          <p:nvPr/>
        </p:nvPicPr>
        <p:blipFill>
          <a:blip r:embed="rId2"/>
          <a:stretch>
            <a:fillRect/>
          </a:stretch>
        </p:blipFill>
        <p:spPr>
          <a:xfrm>
            <a:off x="533400" y="1584201"/>
            <a:ext cx="4100190" cy="5152680"/>
          </a:xfrm>
          <a:prstGeom prst="rect">
            <a:avLst/>
          </a:prstGeom>
        </p:spPr>
      </p:pic>
      <p:pic>
        <p:nvPicPr>
          <p:cNvPr id="3" name="Picture 2">
            <a:extLst>
              <a:ext uri="{FF2B5EF4-FFF2-40B4-BE49-F238E27FC236}">
                <a16:creationId xmlns:a16="http://schemas.microsoft.com/office/drawing/2014/main" id="{B6561511-F79E-439D-A119-71329AC8C8EC}"/>
              </a:ext>
            </a:extLst>
          </p:cNvPr>
          <p:cNvPicPr>
            <a:picLocks noChangeAspect="1"/>
          </p:cNvPicPr>
          <p:nvPr/>
        </p:nvPicPr>
        <p:blipFill>
          <a:blip r:embed="rId3"/>
          <a:stretch>
            <a:fillRect/>
          </a:stretch>
        </p:blipFill>
        <p:spPr>
          <a:xfrm>
            <a:off x="2667000" y="1666637"/>
            <a:ext cx="3876676" cy="5029201"/>
          </a:xfrm>
          <a:prstGeom prst="rect">
            <a:avLst/>
          </a:prstGeom>
        </p:spPr>
      </p:pic>
      <p:sp>
        <p:nvSpPr>
          <p:cNvPr id="7" name="Oval 6">
            <a:extLst>
              <a:ext uri="{FF2B5EF4-FFF2-40B4-BE49-F238E27FC236}">
                <a16:creationId xmlns:a16="http://schemas.microsoft.com/office/drawing/2014/main" id="{1E911BBF-BDA3-479F-8D80-28F97BAEB067}"/>
              </a:ext>
            </a:extLst>
          </p:cNvPr>
          <p:cNvSpPr/>
          <p:nvPr/>
        </p:nvSpPr>
        <p:spPr>
          <a:xfrm>
            <a:off x="2590800" y="3886200"/>
            <a:ext cx="4100190" cy="1676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B3578DB-8E09-4C0F-AC80-2D8A96F799D1}"/>
              </a:ext>
            </a:extLst>
          </p:cNvPr>
          <p:cNvSpPr/>
          <p:nvPr/>
        </p:nvSpPr>
        <p:spPr>
          <a:xfrm>
            <a:off x="2757810" y="5410200"/>
            <a:ext cx="3871590" cy="609599"/>
          </a:xfrm>
          <a:prstGeom prst="ellipse">
            <a:avLst/>
          </a:prstGeom>
          <a:noFill/>
          <a:ln>
            <a:solidFill>
              <a:srgbClr val="66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974AC253-7482-4D31-A5BB-C459835A5AB6}"/>
              </a:ext>
            </a:extLst>
          </p:cNvPr>
          <p:cNvPicPr>
            <a:picLocks noGrp="1" noChangeAspect="1"/>
          </p:cNvPicPr>
          <p:nvPr>
            <p:ph idx="12"/>
          </p:nvPr>
        </p:nvPicPr>
        <p:blipFill>
          <a:blip r:embed="rId4"/>
          <a:stretch>
            <a:fillRect/>
          </a:stretch>
        </p:blipFill>
        <p:spPr>
          <a:xfrm>
            <a:off x="4542699" y="1625594"/>
            <a:ext cx="3871590" cy="5070244"/>
          </a:xfrm>
          <a:prstGeom prst="rect">
            <a:avLst/>
          </a:prstGeom>
        </p:spPr>
      </p:pic>
      <p:sp>
        <p:nvSpPr>
          <p:cNvPr id="10" name="Oval 9">
            <a:extLst>
              <a:ext uri="{FF2B5EF4-FFF2-40B4-BE49-F238E27FC236}">
                <a16:creationId xmlns:a16="http://schemas.microsoft.com/office/drawing/2014/main" id="{76B18AB6-FE35-4BA9-99ED-096F9905C298}"/>
              </a:ext>
            </a:extLst>
          </p:cNvPr>
          <p:cNvSpPr/>
          <p:nvPr/>
        </p:nvSpPr>
        <p:spPr>
          <a:xfrm>
            <a:off x="4633589" y="3429000"/>
            <a:ext cx="3780699" cy="1828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22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Advantages of ECDIS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4383087" cy="6586418"/>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Real time position positioning presented visually to User.  </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Automated plotting (DR / EP) including when GPS not available.</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Reduced Manning </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Improved Safety</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Enhanced Command and Control</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Increased awareness in Reduced Visibility</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24D4A3A-D328-4879-B341-4BD938273263}"/>
              </a:ext>
            </a:extLst>
          </p:cNvPr>
          <p:cNvPicPr>
            <a:picLocks noChangeAspect="1"/>
          </p:cNvPicPr>
          <p:nvPr/>
        </p:nvPicPr>
        <p:blipFill>
          <a:blip r:embed="rId5"/>
          <a:stretch>
            <a:fillRect/>
          </a:stretch>
        </p:blipFill>
        <p:spPr>
          <a:xfrm>
            <a:off x="5730107" y="1749127"/>
            <a:ext cx="2627604" cy="1981372"/>
          </a:xfrm>
          <a:prstGeom prst="rect">
            <a:avLst/>
          </a:prstGeom>
        </p:spPr>
      </p:pic>
      <p:pic>
        <p:nvPicPr>
          <p:cNvPr id="3" name="Picture 2">
            <a:extLst>
              <a:ext uri="{FF2B5EF4-FFF2-40B4-BE49-F238E27FC236}">
                <a16:creationId xmlns:a16="http://schemas.microsoft.com/office/drawing/2014/main" id="{8CE2D8BE-8A50-47A0-A079-FFE8FAFBF5BC}"/>
              </a:ext>
            </a:extLst>
          </p:cNvPr>
          <p:cNvPicPr>
            <a:picLocks noChangeAspect="1"/>
          </p:cNvPicPr>
          <p:nvPr/>
        </p:nvPicPr>
        <p:blipFill>
          <a:blip r:embed="rId6"/>
          <a:stretch>
            <a:fillRect/>
          </a:stretch>
        </p:blipFill>
        <p:spPr>
          <a:xfrm>
            <a:off x="5072624" y="3833418"/>
            <a:ext cx="3918976" cy="2603740"/>
          </a:xfrm>
          <a:prstGeom prst="rect">
            <a:avLst/>
          </a:prstGeom>
        </p:spPr>
      </p:pic>
    </p:spTree>
    <p:extLst>
      <p:ext uri="{BB962C8B-B14F-4D97-AF65-F5344CB8AC3E}">
        <p14:creationId xmlns:p14="http://schemas.microsoft.com/office/powerpoint/2010/main" val="109818057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Disadvantages of ECDIS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3163887" cy="5416868"/>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ECDIS / ECDIS-N is only one of the many tools that helps a mariner navigate a ship.</a:t>
            </a:r>
          </a:p>
          <a:p>
            <a:pPr marL="285750" indent="-28575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One of the biggest risks is an </a:t>
            </a:r>
            <a:r>
              <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OVER RELIANCE </a:t>
            </a:r>
            <a:r>
              <a:rPr lang="en-US" sz="2000" dirty="0">
                <a:latin typeface="Times New Roman" panose="02020603050405020304" pitchFamily="18" charset="0"/>
                <a:cs typeface="Times New Roman" panose="02020603050405020304" pitchFamily="18" charset="0"/>
              </a:rPr>
              <a:t>on the information provided, without properly vetting it.</a:t>
            </a:r>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94B02B-F561-44C5-9F5A-35F0F337FBB9}"/>
              </a:ext>
            </a:extLst>
          </p:cNvPr>
          <p:cNvPicPr>
            <a:picLocks noChangeAspect="1"/>
          </p:cNvPicPr>
          <p:nvPr/>
        </p:nvPicPr>
        <p:blipFill rotWithShape="1">
          <a:blip r:embed="rId5"/>
          <a:srcRect l="23931" t="34814" r="59364" b="26446"/>
          <a:stretch/>
        </p:blipFill>
        <p:spPr>
          <a:xfrm>
            <a:off x="3821506" y="3096824"/>
            <a:ext cx="5154856" cy="3361862"/>
          </a:xfrm>
          <a:prstGeom prst="rect">
            <a:avLst/>
          </a:prstGeom>
        </p:spPr>
      </p:pic>
      <mc:AlternateContent xmlns:mc="http://schemas.openxmlformats.org/markup-compatibility/2006" xmlns:am3d="http://schemas.microsoft.com/office/drawing/2017/model3d">
        <mc:Choice Requires="am3d">
          <p:graphicFrame>
            <p:nvGraphicFramePr>
              <p:cNvPr id="6" name="3D Model 5" descr="Grimacing Face Emoji">
                <a:extLst>
                  <a:ext uri="{FF2B5EF4-FFF2-40B4-BE49-F238E27FC236}">
                    <a16:creationId xmlns:a16="http://schemas.microsoft.com/office/drawing/2014/main" id="{CE389873-F57A-4547-912D-5F66CD300F05}"/>
                  </a:ext>
                </a:extLst>
              </p:cNvPr>
              <p:cNvGraphicFramePr>
                <a:graphicFrameLocks noChangeAspect="1"/>
              </p:cNvGraphicFramePr>
              <p:nvPr>
                <p:extLst>
                  <p:ext uri="{D42A27DB-BD31-4B8C-83A1-F6EECF244321}">
                    <p14:modId xmlns:p14="http://schemas.microsoft.com/office/powerpoint/2010/main" val="1876594795"/>
                  </p:ext>
                </p:extLst>
              </p:nvPr>
            </p:nvGraphicFramePr>
            <p:xfrm>
              <a:off x="3371713" y="2133600"/>
              <a:ext cx="2777259" cy="2800308"/>
            </p:xfrm>
            <a:graphic>
              <a:graphicData uri="http://schemas.microsoft.com/office/drawing/2017/model3d">
                <am3d:model3d r:embed="rId6">
                  <am3d:spPr>
                    <a:xfrm>
                      <a:off x="0" y="0"/>
                      <a:ext cx="2777259" cy="2800308"/>
                    </a:xfrm>
                    <a:prstGeom prst="rect">
                      <a:avLst/>
                    </a:prstGeom>
                  </am3d:spPr>
                  <am3d:camera>
                    <am3d:pos x="0" y="0" z="81425720"/>
                    <am3d:up dx="0" dy="36000000" dz="0"/>
                    <am3d:lookAt x="0" y="0" z="0"/>
                    <am3d:perspective fov="2700000"/>
                  </am3d:camera>
                  <am3d:trans>
                    <am3d:meterPerModelUnit n="95161" d="1000000"/>
                    <am3d:preTrans dx="1" dy="-17985585" dz="-14403"/>
                    <am3d:scale>
                      <am3d:sx n="1000000" d="1000000"/>
                      <am3d:sy n="1000000" d="1000000"/>
                      <am3d:sz n="1000000" d="1000000"/>
                    </am3d:scale>
                    <am3d:rot/>
                    <am3d:postTrans dx="0" dy="0" dz="0"/>
                  </am3d:trans>
                  <am3d:raster rName="Office3DRenderer" rVer="16.0.8326">
                    <am3d:blip r:embed="rId7"/>
                  </am3d:raster>
                  <am3d:objViewport viewportSz="49207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Grimacing Face Emoji">
                <a:extLst>
                  <a:ext uri="{FF2B5EF4-FFF2-40B4-BE49-F238E27FC236}">
                    <a16:creationId xmlns:a16="http://schemas.microsoft.com/office/drawing/2014/main" id="{CE389873-F57A-4547-912D-5F66CD300F05}"/>
                  </a:ext>
                </a:extLst>
              </p:cNvPr>
              <p:cNvPicPr>
                <a:picLocks noGrp="1" noRot="1" noChangeAspect="1" noMove="1" noResize="1" noEditPoints="1" noAdjustHandles="1" noChangeArrowheads="1" noChangeShapeType="1" noCrop="1"/>
              </p:cNvPicPr>
              <p:nvPr/>
            </p:nvPicPr>
            <p:blipFill>
              <a:blip r:embed="rId8"/>
              <a:stretch>
                <a:fillRect/>
              </a:stretch>
            </p:blipFill>
            <p:spPr>
              <a:xfrm>
                <a:off x="3371713" y="2133600"/>
                <a:ext cx="2777259" cy="2800308"/>
              </a:xfrm>
              <a:prstGeom prst="rect">
                <a:avLst/>
              </a:prstGeom>
            </p:spPr>
          </p:pic>
        </mc:Fallback>
      </mc:AlternateContent>
    </p:spTree>
    <p:extLst>
      <p:ext uri="{BB962C8B-B14F-4D97-AF65-F5344CB8AC3E}">
        <p14:creationId xmlns:p14="http://schemas.microsoft.com/office/powerpoint/2010/main" val="17649690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Disadvantages of ECDIS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4687887" cy="6186309"/>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Poor GPS performance including Spoofing / Jamming will impact positional accuracy if not checked. 	</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ECDIS/ECDIS-N malfunction – Windows based system. It will crash!</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Installation/setup errors</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ENC compilation errors (e.g. Datums)</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Chart (errors, omissions, </a:t>
            </a:r>
            <a:r>
              <a:rPr lang="en-US" sz="1800" dirty="0" err="1">
                <a:latin typeface="Times New Roman" panose="02020603050405020304" pitchFamily="18" charset="0"/>
                <a:cs typeface="Times New Roman" panose="02020603050405020304" pitchFamily="18" charset="0"/>
              </a:rPr>
              <a:t>out-dated</a:t>
            </a:r>
            <a:r>
              <a:rPr lang="en-US" sz="1800" dirty="0">
                <a:latin typeface="Times New Roman" panose="02020603050405020304" pitchFamily="18" charset="0"/>
                <a:cs typeface="Times New Roman" panose="02020603050405020304" pitchFamily="18" charset="0"/>
              </a:rPr>
              <a:t>)</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Human error - the computer is only as good as the inputs… “Garbage in is garbage out!”</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234B131-4FB4-4630-9F54-AE34C0C72181}"/>
              </a:ext>
            </a:extLst>
          </p:cNvPr>
          <p:cNvPicPr>
            <a:picLocks noChangeAspect="1"/>
          </p:cNvPicPr>
          <p:nvPr/>
        </p:nvPicPr>
        <p:blipFill>
          <a:blip r:embed="rId5"/>
          <a:stretch>
            <a:fillRect/>
          </a:stretch>
        </p:blipFill>
        <p:spPr>
          <a:xfrm>
            <a:off x="5065597" y="1858297"/>
            <a:ext cx="3932516" cy="4333933"/>
          </a:xfrm>
          <a:prstGeom prst="rect">
            <a:avLst/>
          </a:prstGeom>
        </p:spPr>
      </p:pic>
    </p:spTree>
    <p:extLst>
      <p:ext uri="{BB962C8B-B14F-4D97-AF65-F5344CB8AC3E}">
        <p14:creationId xmlns:p14="http://schemas.microsoft.com/office/powerpoint/2010/main" val="75555548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821AFF-53EE-456E-AB13-B6B7478DC25A}"/>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022269604"/>
              </p:ext>
            </p:extLst>
          </p:nvPr>
        </p:nvGraphicFramePr>
        <p:xfrm>
          <a:off x="0" y="1676400"/>
          <a:ext cx="9143999" cy="4998720"/>
        </p:xfrm>
        <a:graphic>
          <a:graphicData uri="http://schemas.openxmlformats.org/drawingml/2006/table">
            <a:tbl>
              <a:tblPr firstRow="1" firstCol="1" bandRow="1">
                <a:tableStyleId>{5C22544A-7EE6-4342-B048-85BDC9FD1C3A}</a:tableStyleId>
              </a:tblPr>
              <a:tblGrid>
                <a:gridCol w="9143999">
                  <a:extLst>
                    <a:ext uri="{9D8B030D-6E8A-4147-A177-3AD203B41FA5}">
                      <a16:colId xmlns:a16="http://schemas.microsoft.com/office/drawing/2014/main" val="460837169"/>
                    </a:ext>
                  </a:extLst>
                </a:gridCol>
              </a:tblGrid>
              <a:tr h="2369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B w="38100" cmpd="sng">
                      <a:noFill/>
                    </a:lnB>
                    <a:noFill/>
                  </a:tcPr>
                </a:tc>
                <a:extLst>
                  <a:ext uri="{0D108BD9-81ED-4DB2-BD59-A6C34878D82A}">
                    <a16:rowId xmlns:a16="http://schemas.microsoft.com/office/drawing/2014/main" val="2697198505"/>
                  </a:ext>
                </a:extLst>
              </a:tr>
              <a:tr h="4620833">
                <a:tc>
                  <a:txBody>
                    <a:bodyPr/>
                    <a:lstStyle/>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 – DESCRIBE E-Nav.</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2 - INTRODUCE an Electronic Chart System (ECS).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3 - INTRODUCE an Electronic Chart Display Information System (ECDIS).</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4 - DESCRIBE ECS performance standards.</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5 - DESCRIBE ECDIS performance standards.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6 - INTRODUCE ECDIS-N.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7 - DEMONSTRATE The features of ECDIS-N.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8 - INTRODUCE What an Electronic Chart is.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9 - DESCRIBE the legal aspects of using Electronic Charts.</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10 - INTRODUCE Raster Nautical Charts (RNCs).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11 - INTRODUCE Electronic Nautical Charts (ENCs) as Vector Charts.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12 - INTRODUCE Digital Nautical Charts (DNCs) as Vector Charts for the USN.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13 - DESCRIBE Integrated Bridge Systems (IBS) and Navigation Sensor System Interface (NAVSSI).</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14 - DESCRIBE how to correct electronic charts to the most recent NTM and/or LNM.</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15 - DESCRIBE The advantages and disadvantages of Electronic Navigation Systems, including ECS, ECDIS and ECDIS-N.</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16 - UNDERSTAND the use of Time and satellites to determine a Line of Position (LOP).</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17 - DESCRIBE Trilateration and the need of 3 or more LOPs to generate a GPS fix.</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18 - DESCRIBE Standard Positioning Service (SPS) and Precise Positioning Service (SPS).</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19 - DESCRIBE the 3 segments of GPS.</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20 - DEFINE the term Figure of Merit (FOM).</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Electronic Charts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067800" cy="2585323"/>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Electronic charts </a:t>
            </a:r>
            <a:r>
              <a:rPr lang="en-US" sz="1800" dirty="0">
                <a:latin typeface="Times New Roman" panose="02020603050405020304" pitchFamily="18" charset="0"/>
                <a:cs typeface="Times New Roman" panose="02020603050405020304" pitchFamily="18" charset="0"/>
              </a:rPr>
              <a:t>are representations of navigational data encoded in a computer-usable format. </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-Computer-generated display provides accurate pictorial presentation of information.</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-Real time information can be presented on top of the chart, including GPS, Radar and AIS positional information. </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-Electronic Charting is used by both ECS and ECDIS systems. </a:t>
            </a:r>
          </a:p>
        </p:txBody>
      </p:sp>
      <p:pic>
        <p:nvPicPr>
          <p:cNvPr id="2" name="Picture 1">
            <a:extLst>
              <a:ext uri="{FF2B5EF4-FFF2-40B4-BE49-F238E27FC236}">
                <a16:creationId xmlns:a16="http://schemas.microsoft.com/office/drawing/2014/main" id="{48180D9F-6C58-417A-BC0B-83357BFEE89F}"/>
              </a:ext>
            </a:extLst>
          </p:cNvPr>
          <p:cNvPicPr>
            <a:picLocks noChangeAspect="1"/>
          </p:cNvPicPr>
          <p:nvPr/>
        </p:nvPicPr>
        <p:blipFill>
          <a:blip r:embed="rId5"/>
          <a:stretch>
            <a:fillRect/>
          </a:stretch>
        </p:blipFill>
        <p:spPr>
          <a:xfrm>
            <a:off x="1295400" y="4366200"/>
            <a:ext cx="2507740" cy="2036973"/>
          </a:xfrm>
          <a:prstGeom prst="rect">
            <a:avLst/>
          </a:prstGeom>
        </p:spPr>
      </p:pic>
      <p:pic>
        <p:nvPicPr>
          <p:cNvPr id="3" name="Picture 2">
            <a:extLst>
              <a:ext uri="{FF2B5EF4-FFF2-40B4-BE49-F238E27FC236}">
                <a16:creationId xmlns:a16="http://schemas.microsoft.com/office/drawing/2014/main" id="{AC0A670C-A2A9-4303-8609-5B067C7D9CB2}"/>
              </a:ext>
            </a:extLst>
          </p:cNvPr>
          <p:cNvPicPr>
            <a:picLocks noChangeAspect="1"/>
          </p:cNvPicPr>
          <p:nvPr/>
        </p:nvPicPr>
        <p:blipFill>
          <a:blip r:embed="rId6"/>
          <a:stretch>
            <a:fillRect/>
          </a:stretch>
        </p:blipFill>
        <p:spPr>
          <a:xfrm>
            <a:off x="4513256" y="4371521"/>
            <a:ext cx="3335344" cy="2081666"/>
          </a:xfrm>
          <a:prstGeom prst="rect">
            <a:avLst/>
          </a:prstGeom>
        </p:spPr>
      </p:pic>
    </p:spTree>
    <p:extLst>
      <p:ext uri="{BB962C8B-B14F-4D97-AF65-F5344CB8AC3E}">
        <p14:creationId xmlns:p14="http://schemas.microsoft.com/office/powerpoint/2010/main" val="275146101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400" dirty="0">
                <a:latin typeface="Calibri" panose="020F0502020204030204" pitchFamily="34" charset="0"/>
                <a:cs typeface="Calibri" panose="020F0502020204030204" pitchFamily="34" charset="0"/>
              </a:rPr>
              <a:t>Legal Aspects of Using Electronic Charts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067800" cy="2585323"/>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-Requirements for carriage of charts is found in SOLAS Chapter 5.</a:t>
            </a:r>
          </a:p>
          <a:p>
            <a:pPr algn="l"/>
            <a:endPar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-States that “All ships shall carry adequate and up-to-date charts necessary for the intended voyage.”</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-As technology has developed, international law has been amended to set standards for electronic charts.</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6DCF11D-5F31-4A5A-928E-36A074812EAA}"/>
              </a:ext>
            </a:extLst>
          </p:cNvPr>
          <p:cNvPicPr>
            <a:picLocks noChangeAspect="1"/>
          </p:cNvPicPr>
          <p:nvPr/>
        </p:nvPicPr>
        <p:blipFill rotWithShape="1">
          <a:blip r:embed="rId5"/>
          <a:srcRect l="23866" t="44074" r="67500" b="31961"/>
          <a:stretch/>
        </p:blipFill>
        <p:spPr>
          <a:xfrm>
            <a:off x="2971800" y="3505200"/>
            <a:ext cx="3709511" cy="2895600"/>
          </a:xfrm>
          <a:prstGeom prst="rect">
            <a:avLst/>
          </a:prstGeom>
        </p:spPr>
      </p:pic>
    </p:spTree>
    <p:extLst>
      <p:ext uri="{BB962C8B-B14F-4D97-AF65-F5344CB8AC3E}">
        <p14:creationId xmlns:p14="http://schemas.microsoft.com/office/powerpoint/2010/main" val="39614527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Electronic Charts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152400" y="1749127"/>
            <a:ext cx="8915400" cy="3731278"/>
          </a:xfrm>
          <a:prstGeom prst="rect">
            <a:avLst/>
          </a:prstGeom>
          <a:noFill/>
        </p:spPr>
        <p:txBody>
          <a:bodyPr wrap="square" rtlCol="0">
            <a:spAutoFit/>
          </a:bodyPr>
          <a:lstStyle/>
          <a:p>
            <a:pPr algn="l"/>
            <a:r>
              <a:rPr lang="en-US" sz="2800" dirty="0">
                <a:latin typeface="Times New Roman" panose="02020603050405020304" pitchFamily="18" charset="0"/>
                <a:cs typeface="Times New Roman" panose="02020603050405020304" pitchFamily="18" charset="0"/>
              </a:rPr>
              <a:t>-ECDIS is approved to use </a:t>
            </a:r>
            <a:r>
              <a:rPr lang="en-US"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TWO</a:t>
            </a:r>
            <a:r>
              <a:rPr lang="en-US" sz="2800" dirty="0">
                <a:latin typeface="Times New Roman" panose="02020603050405020304" pitchFamily="18" charset="0"/>
                <a:cs typeface="Times New Roman" panose="02020603050405020304" pitchFamily="18" charset="0"/>
              </a:rPr>
              <a:t> types of electronic charts:</a:t>
            </a:r>
          </a:p>
          <a:p>
            <a:pPr algn="l"/>
            <a:endParaRPr lang="en-US" sz="2800" dirty="0">
              <a:latin typeface="Times New Roman" panose="02020603050405020304" pitchFamily="18" charset="0"/>
              <a:cs typeface="Times New Roman" panose="02020603050405020304" pitchFamily="18" charset="0"/>
            </a:endParaRPr>
          </a:p>
          <a:p>
            <a:pPr marL="342900" indent="-342900" algn="l">
              <a:lnSpc>
                <a:spcPct val="300000"/>
              </a:lnSpc>
              <a:buFont typeface="+mj-lt"/>
              <a:buAutoNum type="arabicPeriod"/>
            </a:pPr>
            <a:r>
              <a:rPr lang="en-US" sz="2800" dirty="0">
                <a:latin typeface="Times New Roman" panose="02020603050405020304" pitchFamily="18" charset="0"/>
                <a:cs typeface="Times New Roman" panose="02020603050405020304" pitchFamily="18" charset="0"/>
              </a:rPr>
              <a:t>Raster Charts (RNCs)</a:t>
            </a:r>
          </a:p>
          <a:p>
            <a:pPr marL="342900" indent="-342900" algn="l">
              <a:lnSpc>
                <a:spcPct val="300000"/>
              </a:lnSpc>
              <a:buFont typeface="+mj-lt"/>
              <a:buAutoNum type="arabicPeriod"/>
            </a:pPr>
            <a:r>
              <a:rPr lang="en-US" sz="2800" dirty="0">
                <a:latin typeface="Times New Roman" panose="02020603050405020304" pitchFamily="18" charset="0"/>
                <a:cs typeface="Times New Roman" panose="02020603050405020304" pitchFamily="18" charset="0"/>
              </a:rPr>
              <a:t>Vector Charts (ENCs and DNCs) </a:t>
            </a:r>
          </a:p>
        </p:txBody>
      </p:sp>
    </p:spTree>
    <p:extLst>
      <p:ext uri="{BB962C8B-B14F-4D97-AF65-F5344CB8AC3E}">
        <p14:creationId xmlns:p14="http://schemas.microsoft.com/office/powerpoint/2010/main" val="34842778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Raster Charts (RNC)</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5138154" cy="6432530"/>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a:t>
            </a: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Raster Charts </a:t>
            </a:r>
            <a:r>
              <a:rPr lang="en-US" sz="1600" dirty="0">
                <a:latin typeface="Times New Roman" panose="02020603050405020304" pitchFamily="18" charset="0"/>
                <a:cs typeface="Times New Roman" panose="02020603050405020304" pitchFamily="18" charset="0"/>
              </a:rPr>
              <a:t>(RNCs) are a digitized image of chart.</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-They are basically a picture of an SNC that has been scanned and uploaded for use on a navigation system.</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-Raster Charts cannot take the place of paper charts since they lack features required by IMO.</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-Real time information, including GPS position, can be displayed on RNCs. However no further information is available beyond what is displayed.</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-Can only be used for Navigation where standardized Electronic Nautical Charts are not available.</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-When used in ECDIS, your system is technically regarded as an ECS and is for situational awareness only.</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DBD9290-8F2B-4147-85DA-54D337C578AD}"/>
              </a:ext>
            </a:extLst>
          </p:cNvPr>
          <p:cNvPicPr>
            <a:picLocks noChangeAspect="1"/>
          </p:cNvPicPr>
          <p:nvPr/>
        </p:nvPicPr>
        <p:blipFill>
          <a:blip r:embed="rId5"/>
          <a:stretch>
            <a:fillRect/>
          </a:stretch>
        </p:blipFill>
        <p:spPr>
          <a:xfrm>
            <a:off x="5250867" y="2319234"/>
            <a:ext cx="3389670" cy="3395766"/>
          </a:xfrm>
          <a:prstGeom prst="rect">
            <a:avLst/>
          </a:prstGeom>
        </p:spPr>
      </p:pic>
    </p:spTree>
    <p:extLst>
      <p:ext uri="{BB962C8B-B14F-4D97-AF65-F5344CB8AC3E}">
        <p14:creationId xmlns:p14="http://schemas.microsoft.com/office/powerpoint/2010/main" val="298220198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Advantages/Disadvantages of Raster Charts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4401205"/>
          </a:xfrm>
          <a:prstGeom prst="rect">
            <a:avLst/>
          </a:prstGeom>
          <a:noFill/>
        </p:spPr>
        <p:txBody>
          <a:bodyPr wrap="square" rtlCol="0">
            <a:spAutoFit/>
          </a:bodyPr>
          <a:lstStyle/>
          <a:p>
            <a:pPr algn="l"/>
            <a:r>
              <a:rPr lang="en-US"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Advantages</a:t>
            </a:r>
          </a:p>
          <a:p>
            <a:pPr algn="l"/>
            <a:r>
              <a:rPr lang="en-US" sz="2800" dirty="0">
                <a:latin typeface="Times New Roman" panose="02020603050405020304" pitchFamily="18" charset="0"/>
                <a:cs typeface="Times New Roman" panose="02020603050405020304" pitchFamily="18" charset="0"/>
              </a:rPr>
              <a:t>-Cheap.</a:t>
            </a:r>
          </a:p>
          <a:p>
            <a:pPr algn="l"/>
            <a:r>
              <a:rPr lang="en-US" sz="2800" dirty="0">
                <a:latin typeface="Times New Roman" panose="02020603050405020304" pitchFamily="18" charset="0"/>
                <a:cs typeface="Times New Roman" panose="02020603050405020304" pitchFamily="18" charset="0"/>
              </a:rPr>
              <a:t>-Readily available.</a:t>
            </a:r>
          </a:p>
          <a:p>
            <a:pPr algn="l"/>
            <a:r>
              <a:rPr lang="en-US" sz="2800" dirty="0">
                <a:latin typeface="Times New Roman" panose="02020603050405020304" pitchFamily="18" charset="0"/>
                <a:cs typeface="Times New Roman" panose="02020603050405020304" pitchFamily="18" charset="0"/>
              </a:rPr>
              <a:t>-Limited RAM space needed.</a:t>
            </a:r>
          </a:p>
          <a:p>
            <a:pPr algn="l"/>
            <a:endParaRPr lang="en-US" sz="2800" dirty="0">
              <a:latin typeface="Times New Roman" panose="02020603050405020304" pitchFamily="18" charset="0"/>
              <a:cs typeface="Times New Roman" panose="02020603050405020304" pitchFamily="18" charset="0"/>
            </a:endParaRPr>
          </a:p>
          <a:p>
            <a:pPr algn="l"/>
            <a:r>
              <a:rPr lang="en-US"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Disadvantages</a:t>
            </a:r>
          </a:p>
          <a:p>
            <a:pPr algn="l"/>
            <a:r>
              <a:rPr lang="en-US" sz="2800" dirty="0">
                <a:latin typeface="Times New Roman" panose="02020603050405020304" pitchFamily="18" charset="0"/>
                <a:cs typeface="Times New Roman" panose="02020603050405020304" pitchFamily="18" charset="0"/>
              </a:rPr>
              <a:t>-Updates must be applied manually.</a:t>
            </a:r>
          </a:p>
          <a:p>
            <a:pPr algn="l"/>
            <a:r>
              <a:rPr lang="en-US" sz="2800" dirty="0">
                <a:latin typeface="Times New Roman" panose="02020603050405020304" pitchFamily="18" charset="0"/>
                <a:cs typeface="Times New Roman" panose="02020603050405020304" pitchFamily="18" charset="0"/>
              </a:rPr>
              <a:t>-Zooming degrades quality.</a:t>
            </a:r>
          </a:p>
          <a:p>
            <a:pPr algn="l"/>
            <a:r>
              <a:rPr lang="en-US" sz="2800" dirty="0">
                <a:latin typeface="Times New Roman" panose="02020603050405020304" pitchFamily="18" charset="0"/>
                <a:cs typeface="Times New Roman" panose="02020603050405020304" pitchFamily="18" charset="0"/>
              </a:rPr>
              <a:t>-Not interactive.</a:t>
            </a:r>
          </a:p>
          <a:p>
            <a:pPr algn="l"/>
            <a:r>
              <a:rPr lang="en-US" sz="2800" dirty="0">
                <a:latin typeface="Times New Roman" panose="02020603050405020304" pitchFamily="18" charset="0"/>
                <a:cs typeface="Times New Roman" panose="02020603050405020304" pitchFamily="18" charset="0"/>
              </a:rPr>
              <a:t>-Cannot change individual elements.</a:t>
            </a:r>
          </a:p>
        </p:txBody>
      </p:sp>
    </p:spTree>
    <p:extLst>
      <p:ext uri="{BB962C8B-B14F-4D97-AF65-F5344CB8AC3E}">
        <p14:creationId xmlns:p14="http://schemas.microsoft.com/office/powerpoint/2010/main" val="107406505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Vector Charts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5138154" cy="5863144"/>
          </a:xfrm>
          <a:prstGeom prst="rect">
            <a:avLst/>
          </a:prstGeom>
          <a:noFill/>
        </p:spPr>
        <p:txBody>
          <a:bodyPr wrap="square" rtlCol="0">
            <a:spAutoFit/>
          </a:bodyPr>
          <a:lstStyle/>
          <a:p>
            <a:pPr algn="l"/>
            <a:r>
              <a:rPr lang="en-US" sz="1500" dirty="0">
                <a:latin typeface="Times New Roman" panose="02020603050405020304" pitchFamily="18" charset="0"/>
                <a:cs typeface="Times New Roman" panose="02020603050405020304" pitchFamily="18" charset="0"/>
              </a:rPr>
              <a:t>-</a:t>
            </a:r>
            <a:r>
              <a:rPr lang="en-US" sz="15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Vector Charts </a:t>
            </a:r>
            <a:r>
              <a:rPr lang="en-US" sz="1500" dirty="0">
                <a:latin typeface="Times New Roman" panose="02020603050405020304" pitchFamily="18" charset="0"/>
                <a:cs typeface="Times New Roman" panose="02020603050405020304" pitchFamily="18" charset="0"/>
              </a:rPr>
              <a:t> are electronic charts whose data is organized into many separate files and </a:t>
            </a:r>
            <a:r>
              <a:rPr lang="en-US" sz="15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layers</a:t>
            </a:r>
            <a:r>
              <a:rPr lang="en-US" sz="1500" dirty="0">
                <a:latin typeface="Times New Roman" panose="02020603050405020304" pitchFamily="18" charset="0"/>
                <a:cs typeface="Times New Roman" panose="02020603050405020304" pitchFamily="18" charset="0"/>
              </a:rPr>
              <a:t>.</a:t>
            </a:r>
          </a:p>
          <a:p>
            <a:pPr algn="l"/>
            <a:endParaRPr lang="en-US" sz="1500" dirty="0">
              <a:latin typeface="Times New Roman" panose="02020603050405020304" pitchFamily="18" charset="0"/>
              <a:cs typeface="Times New Roman" panose="02020603050405020304" pitchFamily="18" charset="0"/>
            </a:endParaRPr>
          </a:p>
          <a:p>
            <a:pPr algn="l"/>
            <a:r>
              <a:rPr lang="en-US" sz="1500" dirty="0">
                <a:latin typeface="Times New Roman" panose="02020603050405020304" pitchFamily="18" charset="0"/>
                <a:cs typeface="Times New Roman" panose="02020603050405020304" pitchFamily="18" charset="0"/>
              </a:rPr>
              <a:t>-Contains graphic files and programs to produce certain symbols, points, lines and areas with associated colors, texts and other chart elements.</a:t>
            </a:r>
          </a:p>
          <a:p>
            <a:pPr algn="l"/>
            <a:endParaRPr lang="en-US" sz="1500" dirty="0">
              <a:latin typeface="Times New Roman" panose="02020603050405020304" pitchFamily="18" charset="0"/>
              <a:cs typeface="Times New Roman" panose="02020603050405020304" pitchFamily="18" charset="0"/>
            </a:endParaRPr>
          </a:p>
          <a:p>
            <a:pPr algn="l"/>
            <a:r>
              <a:rPr lang="en-US" sz="1500" dirty="0">
                <a:latin typeface="Times New Roman" panose="02020603050405020304" pitchFamily="18" charset="0"/>
                <a:cs typeface="Times New Roman" panose="02020603050405020304" pitchFamily="18" charset="0"/>
              </a:rPr>
              <a:t>-Designed to be highly interactive.</a:t>
            </a:r>
          </a:p>
          <a:p>
            <a:pPr algn="l"/>
            <a:endParaRPr lang="en-US" sz="1500" dirty="0">
              <a:latin typeface="Times New Roman" panose="02020603050405020304" pitchFamily="18" charset="0"/>
              <a:cs typeface="Times New Roman" panose="02020603050405020304" pitchFamily="18" charset="0"/>
            </a:endParaRPr>
          </a:p>
          <a:p>
            <a:pPr algn="l"/>
            <a:r>
              <a:rPr lang="en-US" sz="1500" dirty="0">
                <a:latin typeface="Times New Roman" panose="02020603050405020304" pitchFamily="18" charset="0"/>
                <a:cs typeface="Times New Roman" panose="02020603050405020304" pitchFamily="18" charset="0"/>
              </a:rPr>
              <a:t>-The preferred electronic chart to be used on ECDIS systems.</a:t>
            </a:r>
          </a:p>
          <a:p>
            <a:pPr algn="l"/>
            <a:endParaRPr lang="en-US" sz="1500" dirty="0">
              <a:latin typeface="Times New Roman" panose="02020603050405020304" pitchFamily="18" charset="0"/>
              <a:cs typeface="Times New Roman" panose="02020603050405020304" pitchFamily="18" charset="0"/>
            </a:endParaRPr>
          </a:p>
          <a:p>
            <a:pPr algn="l"/>
            <a:r>
              <a:rPr lang="en-US" sz="1500" dirty="0">
                <a:latin typeface="Times New Roman" panose="02020603050405020304" pitchFamily="18" charset="0"/>
                <a:cs typeface="Times New Roman" panose="02020603050405020304" pitchFamily="18" charset="0"/>
              </a:rPr>
              <a:t>-Data is produced by governmental bodies.</a:t>
            </a:r>
          </a:p>
          <a:p>
            <a:pPr algn="l"/>
            <a:endParaRPr lang="en-US" sz="1500" dirty="0">
              <a:latin typeface="Times New Roman" panose="02020603050405020304" pitchFamily="18" charset="0"/>
              <a:cs typeface="Times New Roman" panose="02020603050405020304" pitchFamily="18" charset="0"/>
            </a:endParaRPr>
          </a:p>
          <a:p>
            <a:pPr algn="l"/>
            <a:r>
              <a:rPr lang="en-US" sz="1500" dirty="0">
                <a:latin typeface="Times New Roman" panose="02020603050405020304" pitchFamily="18" charset="0"/>
                <a:cs typeface="Times New Roman" panose="02020603050405020304" pitchFamily="18" charset="0"/>
              </a:rPr>
              <a:t>-Can be updated relatively easily with update files, CDs or thumb drives.</a:t>
            </a:r>
          </a:p>
          <a:p>
            <a:pPr algn="l"/>
            <a:endParaRPr lang="en-US" sz="1500" dirty="0">
              <a:latin typeface="Times New Roman" panose="02020603050405020304" pitchFamily="18" charset="0"/>
              <a:cs typeface="Times New Roman" panose="02020603050405020304" pitchFamily="18" charset="0"/>
            </a:endParaRPr>
          </a:p>
          <a:p>
            <a:pPr algn="l"/>
            <a:r>
              <a:rPr lang="en-US" sz="1500" dirty="0">
                <a:latin typeface="Times New Roman" panose="02020603050405020304" pitchFamily="18" charset="0"/>
                <a:cs typeface="Times New Roman" panose="02020603050405020304" pitchFamily="18" charset="0"/>
              </a:rPr>
              <a:t>-Two types: Electronic Nautical Charts (ENC) and Digital Nautical Charts (DNC).</a:t>
            </a: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97C84CA-F9F9-4BDC-8527-DC1250C49FED}"/>
              </a:ext>
            </a:extLst>
          </p:cNvPr>
          <p:cNvPicPr>
            <a:picLocks noChangeAspect="1"/>
          </p:cNvPicPr>
          <p:nvPr/>
        </p:nvPicPr>
        <p:blipFill rotWithShape="1">
          <a:blip r:embed="rId5"/>
          <a:srcRect t="18468" r="4374"/>
          <a:stretch/>
        </p:blipFill>
        <p:spPr>
          <a:xfrm>
            <a:off x="4995120" y="2286000"/>
            <a:ext cx="4093676" cy="3490298"/>
          </a:xfrm>
          <a:prstGeom prst="rect">
            <a:avLst/>
          </a:prstGeom>
        </p:spPr>
      </p:pic>
    </p:spTree>
    <p:extLst>
      <p:ext uri="{BB962C8B-B14F-4D97-AF65-F5344CB8AC3E}">
        <p14:creationId xmlns:p14="http://schemas.microsoft.com/office/powerpoint/2010/main" val="300835324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Electronic Nautical Charts (ENC)</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3392487" cy="5863144"/>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Electronic Nautical Charts (ENC) </a:t>
            </a:r>
            <a:r>
              <a:rPr lang="en-US" sz="1800" dirty="0">
                <a:latin typeface="Times New Roman" panose="02020603050405020304" pitchFamily="18" charset="0"/>
                <a:cs typeface="Times New Roman" panose="02020603050405020304" pitchFamily="18" charset="0"/>
              </a:rPr>
              <a:t>are vector charts that conform to the S-57 data standard.</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-Developed by governmental agencies such as NOAA and the UKHO, following the IMO/IHO ENC produce specifications.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-Used by merchant fleet and the vast majority of the world’s navies.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-Is compatible with VMS.</a:t>
            </a:r>
          </a:p>
          <a:p>
            <a:pPr algn="l"/>
            <a:endParaRPr lang="en-US" sz="15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F8ECD98-E654-4360-A31A-44FCB102B6BB}"/>
              </a:ext>
            </a:extLst>
          </p:cNvPr>
          <p:cNvPicPr>
            <a:picLocks noChangeAspect="1"/>
          </p:cNvPicPr>
          <p:nvPr/>
        </p:nvPicPr>
        <p:blipFill>
          <a:blip r:embed="rId5"/>
          <a:stretch>
            <a:fillRect/>
          </a:stretch>
        </p:blipFill>
        <p:spPr>
          <a:xfrm>
            <a:off x="3657600" y="2240171"/>
            <a:ext cx="5449887" cy="3093829"/>
          </a:xfrm>
          <a:prstGeom prst="rect">
            <a:avLst/>
          </a:prstGeom>
        </p:spPr>
      </p:pic>
    </p:spTree>
    <p:extLst>
      <p:ext uri="{BB962C8B-B14F-4D97-AF65-F5344CB8AC3E}">
        <p14:creationId xmlns:p14="http://schemas.microsoft.com/office/powerpoint/2010/main" val="224540257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Electronic Nautical Charts (ENC)</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807D66C-33C2-4188-838B-99A81272C7B4}"/>
              </a:ext>
            </a:extLst>
          </p:cNvPr>
          <p:cNvPicPr>
            <a:picLocks noChangeAspect="1"/>
          </p:cNvPicPr>
          <p:nvPr/>
        </p:nvPicPr>
        <p:blipFill rotWithShape="1">
          <a:blip r:embed="rId5"/>
          <a:srcRect l="7500" t="6856" r="62500" b="29259"/>
          <a:stretch/>
        </p:blipFill>
        <p:spPr>
          <a:xfrm>
            <a:off x="-13476" y="-6316"/>
            <a:ext cx="9157476" cy="6508715"/>
          </a:xfrm>
          <a:prstGeom prst="rect">
            <a:avLst/>
          </a:prstGeom>
        </p:spPr>
      </p:pic>
    </p:spTree>
    <p:extLst>
      <p:ext uri="{BB962C8B-B14F-4D97-AF65-F5344CB8AC3E}">
        <p14:creationId xmlns:p14="http://schemas.microsoft.com/office/powerpoint/2010/main" val="44441406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Digital Nautical Charts (DNC)</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4687887" cy="5816977"/>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Digital Nautical Charts (DNC) </a:t>
            </a:r>
            <a:r>
              <a:rPr lang="en-US" sz="1800" dirty="0">
                <a:latin typeface="Times New Roman" panose="02020603050405020304" pitchFamily="18" charset="0"/>
                <a:cs typeface="Times New Roman" panose="02020603050405020304" pitchFamily="18" charset="0"/>
              </a:rPr>
              <a:t>are vector charts that conform to the DOD Vector Product Format (VPF) standard.</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-Developed by NGA for DOD use.</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-Used by the US Navy.</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-Include additional data such as more detailed bathymetry for military operating areas.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-Are IMO/IHO compliant and therefore safe for navigation.</a:t>
            </a:r>
          </a:p>
          <a:p>
            <a:pPr algn="l"/>
            <a:endParaRPr lang="en-US" sz="15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-Some DNCs may have security classification.</a:t>
            </a: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8FBF833-75B6-4611-93FA-24719EF0590B}"/>
              </a:ext>
            </a:extLst>
          </p:cNvPr>
          <p:cNvPicPr>
            <a:picLocks noChangeAspect="1"/>
          </p:cNvPicPr>
          <p:nvPr/>
        </p:nvPicPr>
        <p:blipFill rotWithShape="1">
          <a:blip r:embed="rId5"/>
          <a:srcRect t="2593" r="78333" b="44074"/>
          <a:stretch/>
        </p:blipFill>
        <p:spPr>
          <a:xfrm>
            <a:off x="4588789" y="2057401"/>
            <a:ext cx="4399260" cy="3045644"/>
          </a:xfrm>
          <a:prstGeom prst="rect">
            <a:avLst/>
          </a:prstGeom>
        </p:spPr>
      </p:pic>
    </p:spTree>
    <p:extLst>
      <p:ext uri="{BB962C8B-B14F-4D97-AF65-F5344CB8AC3E}">
        <p14:creationId xmlns:p14="http://schemas.microsoft.com/office/powerpoint/2010/main" val="352124298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Digital Nautical Charts (DNC)</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4247317"/>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-DNCs have global coverage. </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-DNC cells are divided into four categories based on chart scale (the amount of area the chart covers).</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General</a:t>
            </a:r>
            <a:r>
              <a:rPr lang="en-US" sz="1800" dirty="0">
                <a:latin typeface="Times New Roman" panose="02020603050405020304" pitchFamily="18" charset="0"/>
                <a:cs typeface="Times New Roman" panose="02020603050405020304" pitchFamily="18" charset="0"/>
              </a:rPr>
              <a:t> (smallest scale, largest area) – open ocean</a:t>
            </a:r>
          </a:p>
          <a:p>
            <a:pPr marL="285750" indent="-285750" algn="l">
              <a:buFont typeface="Arial" panose="020B0604020202020204" pitchFamily="34" charset="0"/>
              <a:buChar char="•"/>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Coastal</a:t>
            </a:r>
            <a:r>
              <a:rPr lang="en-US" sz="1800" dirty="0">
                <a:latin typeface="Times New Roman" panose="02020603050405020304" pitchFamily="18" charset="0"/>
                <a:cs typeface="Times New Roman" panose="02020603050405020304" pitchFamily="18" charset="0"/>
              </a:rPr>
              <a:t> – East / West coast. Limited topographical / physical features. </a:t>
            </a:r>
          </a:p>
          <a:p>
            <a:pPr marL="285750" indent="-285750" algn="l">
              <a:buFont typeface="Arial" panose="020B0604020202020204" pitchFamily="34" charset="0"/>
              <a:buChar char="•"/>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Approach</a:t>
            </a:r>
            <a:r>
              <a:rPr lang="en-US" sz="1800" dirty="0">
                <a:latin typeface="Times New Roman" panose="02020603050405020304" pitchFamily="18" charset="0"/>
                <a:cs typeface="Times New Roman" panose="02020603050405020304" pitchFamily="18" charset="0"/>
              </a:rPr>
              <a:t> – more coastal detail and affiliated to specific harbors</a:t>
            </a:r>
          </a:p>
          <a:p>
            <a:pPr marL="285750" indent="-285750" algn="l">
              <a:buFont typeface="Arial" panose="020B0604020202020204" pitchFamily="34" charset="0"/>
              <a:buChar char="•"/>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Harbor</a:t>
            </a:r>
            <a:r>
              <a:rPr lang="en-US" sz="1800" dirty="0">
                <a:latin typeface="Times New Roman" panose="02020603050405020304" pitchFamily="18" charset="0"/>
                <a:cs typeface="Times New Roman" panose="02020603050405020304" pitchFamily="18" charset="0"/>
              </a:rPr>
              <a:t> (largest scale, smallest area) - Affiliated with specific harbors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-Small scale charts cover a large area, but do not contain a great amount of detail – General / Coastal charts.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-Large scale charts cover a small area, but have the most amount of details – Approach / Harbor charts.</a:t>
            </a:r>
          </a:p>
        </p:txBody>
      </p:sp>
    </p:spTree>
    <p:extLst>
      <p:ext uri="{BB962C8B-B14F-4D97-AF65-F5344CB8AC3E}">
        <p14:creationId xmlns:p14="http://schemas.microsoft.com/office/powerpoint/2010/main" val="154480879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Electronic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4121290930"/>
              </p:ext>
            </p:extLst>
          </p:nvPr>
        </p:nvGraphicFramePr>
        <p:xfrm>
          <a:off x="0" y="1905000"/>
          <a:ext cx="9092247" cy="4500838"/>
        </p:xfrm>
        <a:graphic>
          <a:graphicData uri="http://schemas.openxmlformats.org/drawingml/2006/table">
            <a:tbl>
              <a:tblPr firstRow="1" firstCol="1" bandRow="1">
                <a:tableStyleId>{5C22544A-7EE6-4342-B048-85BDC9FD1C3A}</a:tableStyleId>
              </a:tblPr>
              <a:tblGrid>
                <a:gridCol w="90922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endParaRPr lang="en-US" sz="2800" u="none" dirty="0">
                        <a:solidFill>
                          <a:schemeClr val="tx1"/>
                        </a:solidFill>
                        <a:effectLst/>
                        <a:latin typeface="Times New Roman" panose="02020603050405020304" pitchFamily="18" charset="0"/>
                        <a:ea typeface="Times New Roman" panose="02020603050405020304" pitchFamily="18" charset="0"/>
                        <a:hlinkClick r:id="rId5"/>
                      </a:endParaRPr>
                    </a:p>
                    <a:p>
                      <a:pPr marL="0" marR="0" algn="ctr" hangingPunct="0">
                        <a:spcBef>
                          <a:spcPts val="0"/>
                        </a:spcBef>
                        <a:spcAft>
                          <a:spcPts val="0"/>
                        </a:spcAft>
                      </a:pPr>
                      <a:endParaRPr lang="en-US" sz="2800" u="none" dirty="0">
                        <a:solidFill>
                          <a:schemeClr val="tx1"/>
                        </a:solidFill>
                        <a:effectLst/>
                        <a:latin typeface="Times New Roman" panose="02020603050405020304" pitchFamily="18" charset="0"/>
                        <a:ea typeface="Times New Roman" panose="02020603050405020304" pitchFamily="18" charset="0"/>
                        <a:hlinkClick r:id="rId5"/>
                      </a:endParaRPr>
                    </a:p>
                    <a:p>
                      <a:pPr marL="0" marR="0" algn="ctr" hangingPunct="0">
                        <a:spcBef>
                          <a:spcPts val="0"/>
                        </a:spcBef>
                        <a:spcAft>
                          <a:spcPts val="0"/>
                        </a:spcAft>
                      </a:pPr>
                      <a:endParaRPr lang="en-US" sz="2800" u="none" dirty="0">
                        <a:solidFill>
                          <a:schemeClr val="tx1"/>
                        </a:solidFill>
                        <a:effectLst/>
                        <a:latin typeface="Times New Roman" panose="02020603050405020304" pitchFamily="18" charset="0"/>
                        <a:ea typeface="Times New Roman" panose="02020603050405020304" pitchFamily="18" charset="0"/>
                        <a:hlinkClick r:id="rId5"/>
                      </a:endParaRPr>
                    </a:p>
                    <a:p>
                      <a:pPr marL="0" marR="0" algn="ctr" hangingPunct="0">
                        <a:spcBef>
                          <a:spcPts val="0"/>
                        </a:spcBef>
                        <a:spcAft>
                          <a:spcPts val="0"/>
                        </a:spcAft>
                      </a:pPr>
                      <a:r>
                        <a:rPr lang="en-US" sz="2800" u="none" dirty="0">
                          <a:solidFill>
                            <a:schemeClr val="tx1"/>
                          </a:solidFill>
                          <a:effectLst/>
                          <a:latin typeface="Times New Roman" panose="02020603050405020304" pitchFamily="18" charset="0"/>
                          <a:ea typeface="Times New Roman" panose="02020603050405020304" pitchFamily="18" charset="0"/>
                          <a:hlinkClick r:id="rId5"/>
                        </a:rPr>
                        <a:t>https://www.youtube.com/watch?v=16PMYLVWVOI</a:t>
                      </a:r>
                      <a:r>
                        <a:rPr lang="en-US" sz="2800" u="none" dirty="0">
                          <a:solidFill>
                            <a:schemeClr val="tx1"/>
                          </a:solidFill>
                          <a:effectLst/>
                          <a:latin typeface="Times New Roman" panose="02020603050405020304" pitchFamily="18" charset="0"/>
                          <a:ea typeface="Times New Roman" panose="02020603050405020304" pitchFamily="18" charset="0"/>
                        </a:rPr>
                        <a:t> </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76702504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Digital Nautical Charts (DNC)</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646331"/>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-29 regions: Global coverage between 84°N and 81°S.</a:t>
            </a:r>
          </a:p>
          <a:p>
            <a:pPr algn="l"/>
            <a:r>
              <a:rPr lang="en-US" sz="1800" dirty="0">
                <a:latin typeface="Times New Roman" panose="02020603050405020304" pitchFamily="18" charset="0"/>
                <a:cs typeface="Times New Roman" panose="02020603050405020304" pitchFamily="18" charset="0"/>
              </a:rPr>
              <a:t>-Regions come in CD format delivered to the ship.</a:t>
            </a:r>
          </a:p>
        </p:txBody>
      </p:sp>
      <p:pic>
        <p:nvPicPr>
          <p:cNvPr id="2" name="Picture 1">
            <a:extLst>
              <a:ext uri="{FF2B5EF4-FFF2-40B4-BE49-F238E27FC236}">
                <a16:creationId xmlns:a16="http://schemas.microsoft.com/office/drawing/2014/main" id="{2B955922-9E5F-425E-943D-7B3E2E75B092}"/>
              </a:ext>
            </a:extLst>
          </p:cNvPr>
          <p:cNvPicPr>
            <a:picLocks noChangeAspect="1"/>
          </p:cNvPicPr>
          <p:nvPr/>
        </p:nvPicPr>
        <p:blipFill>
          <a:blip r:embed="rId5"/>
          <a:stretch>
            <a:fillRect/>
          </a:stretch>
        </p:blipFill>
        <p:spPr>
          <a:xfrm>
            <a:off x="228223" y="2395458"/>
            <a:ext cx="8687553" cy="4115157"/>
          </a:xfrm>
          <a:prstGeom prst="rect">
            <a:avLst/>
          </a:prstGeom>
        </p:spPr>
      </p:pic>
    </p:spTree>
    <p:extLst>
      <p:ext uri="{BB962C8B-B14F-4D97-AF65-F5344CB8AC3E}">
        <p14:creationId xmlns:p14="http://schemas.microsoft.com/office/powerpoint/2010/main" val="225828364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6200" y="1066800"/>
            <a:ext cx="8991600" cy="609600"/>
          </a:xfrm>
        </p:spPr>
        <p:txBody>
          <a:bodyPr/>
          <a:lstStyle/>
          <a:p>
            <a:r>
              <a:rPr lang="en-US" b="1" dirty="0">
                <a:solidFill>
                  <a:schemeClr val="tx1"/>
                </a:solidFill>
                <a:latin typeface="Times New Roman" panose="02020603050405020304" pitchFamily="18" charset="0"/>
                <a:cs typeface="Times New Roman" panose="02020603050405020304" pitchFamily="18" charset="0"/>
              </a:rPr>
              <a:t>DNC</a:t>
            </a:r>
          </a:p>
        </p:txBody>
      </p:sp>
      <p:pic>
        <p:nvPicPr>
          <p:cNvPr id="241667" name="Picture 2051" descr="sd13"/>
          <p:cNvPicPr>
            <a:picLocks noGrp="1" noChangeAspect="1" noChangeArrowheads="1"/>
          </p:cNvPicPr>
          <p:nvPr>
            <p:ph idx="12"/>
          </p:nvPr>
        </p:nvPicPr>
        <p:blipFill>
          <a:blip r:embed="rId3" cstate="print"/>
          <a:stretch>
            <a:fillRect/>
          </a:stretch>
        </p:blipFill>
        <p:spPr>
          <a:xfrm>
            <a:off x="228600" y="1752600"/>
            <a:ext cx="8610600" cy="4495800"/>
          </a:xfrm>
          <a:ln>
            <a:solidFill>
              <a:schemeClr val="accent2">
                <a:lumMod val="75000"/>
              </a:schemeClr>
            </a:solidFill>
          </a:ln>
        </p:spPr>
      </p:pic>
      <p:sp>
        <p:nvSpPr>
          <p:cNvPr id="241668" name="Text Box 2052"/>
          <p:cNvSpPr txBox="1">
            <a:spLocks noChangeArrowheads="1"/>
          </p:cNvSpPr>
          <p:nvPr/>
        </p:nvSpPr>
        <p:spPr bwMode="auto">
          <a:xfrm>
            <a:off x="1375436" y="1261004"/>
            <a:ext cx="3472104" cy="339196"/>
          </a:xfrm>
          <a:prstGeom prst="rect">
            <a:avLst/>
          </a:prstGeom>
          <a:noFill/>
          <a:ln w="9525">
            <a:noFill/>
            <a:miter lim="800000"/>
            <a:headEnd/>
            <a:tailEnd/>
          </a:ln>
          <a:effectLst/>
        </p:spPr>
        <p:txBody>
          <a:bodyPr wrap="none" lIns="92075" tIns="46038" rIns="92075" bIns="46038" anchor="ctr">
            <a:spAutoFit/>
          </a:bodyPr>
          <a:lstStyle/>
          <a:p>
            <a:pPr algn="ctr" eaLnBrk="1" hangingPunct="1">
              <a:spcBef>
                <a:spcPct val="50000"/>
              </a:spcBef>
            </a:pPr>
            <a:r>
              <a:rPr lang="en-US" sz="1600" b="1" i="1" dirty="0">
                <a:latin typeface="Times New Roman" panose="02020603050405020304" pitchFamily="18" charset="0"/>
                <a:cs typeface="Times New Roman" panose="02020603050405020304" pitchFamily="18" charset="0"/>
              </a:rPr>
              <a:t>Standard Display with Depth Contours</a:t>
            </a:r>
            <a:endParaRPr lang="en-US" b="1" i="1"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6211669"/>
            <a:ext cx="9601200" cy="553998"/>
          </a:xfrm>
          <a:prstGeom prst="rect">
            <a:avLst/>
          </a:prstGeom>
        </p:spPr>
        <p:txBody>
          <a:bodyPr wrap="square">
            <a:spAutoFit/>
          </a:bodyPr>
          <a:lstStyle/>
          <a:p>
            <a:pPr algn="ctr"/>
            <a:r>
              <a:rPr lang="en-US" sz="3000" b="1" dirty="0">
                <a:solidFill>
                  <a:schemeClr val="accent2">
                    <a:lumMod val="75000"/>
                  </a:schemeClr>
                </a:solidFill>
                <a:latin typeface="Arial" pitchFamily="34" charset="0"/>
                <a:cs typeface="Arial" pitchFamily="34" charset="0"/>
              </a:rPr>
              <a:t>The user defines what features are necessary!!!</a:t>
            </a:r>
          </a:p>
        </p:txBody>
      </p:sp>
    </p:spTree>
    <p:extLst>
      <p:ext uri="{BB962C8B-B14F-4D97-AF65-F5344CB8AC3E}">
        <p14:creationId xmlns:p14="http://schemas.microsoft.com/office/powerpoint/2010/main" val="212323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028"/>
          <p:cNvSpPr txBox="1">
            <a:spLocks noChangeArrowheads="1"/>
          </p:cNvSpPr>
          <p:nvPr/>
        </p:nvSpPr>
        <p:spPr bwMode="auto">
          <a:xfrm>
            <a:off x="1400860" y="1261004"/>
            <a:ext cx="3449662" cy="339196"/>
          </a:xfrm>
          <a:prstGeom prst="rect">
            <a:avLst/>
          </a:prstGeom>
          <a:noFill/>
          <a:ln w="9525">
            <a:noFill/>
            <a:miter lim="800000"/>
            <a:headEnd/>
            <a:tailEnd/>
          </a:ln>
          <a:effectLst/>
        </p:spPr>
        <p:txBody>
          <a:bodyPr wrap="none" lIns="92075" tIns="46038" rIns="92075" bIns="46038" anchor="ctr">
            <a:spAutoFit/>
          </a:bodyPr>
          <a:lstStyle/>
          <a:p>
            <a:pPr algn="ctr" eaLnBrk="1" hangingPunct="1">
              <a:spcBef>
                <a:spcPct val="50000"/>
              </a:spcBef>
            </a:pPr>
            <a:r>
              <a:rPr lang="en-US" sz="1600" b="1" i="1" dirty="0">
                <a:latin typeface="Times New Roman" panose="02020603050405020304" pitchFamily="18" charset="0"/>
                <a:cs typeface="Times New Roman" panose="02020603050405020304" pitchFamily="18" charset="0"/>
              </a:rPr>
              <a:t>Standard Display with Spot Soundings</a:t>
            </a:r>
            <a:endParaRPr lang="en-US" b="1" i="1" dirty="0">
              <a:latin typeface="Times New Roman" panose="02020603050405020304" pitchFamily="18" charset="0"/>
              <a:cs typeface="Times New Roman" panose="02020603050405020304" pitchFamily="18" charset="0"/>
            </a:endParaRPr>
          </a:p>
        </p:txBody>
      </p:sp>
      <p:pic>
        <p:nvPicPr>
          <p:cNvPr id="6" name="Picture 1027" descr="sd1"/>
          <p:cNvPicPr>
            <a:picLocks noChangeAspect="1" noChangeArrowheads="1"/>
          </p:cNvPicPr>
          <p:nvPr/>
        </p:nvPicPr>
        <p:blipFill>
          <a:blip r:embed="rId3" cstate="print">
            <a:lum bright="10000"/>
          </a:blip>
          <a:srcRect/>
          <a:stretch>
            <a:fillRect/>
          </a:stretch>
        </p:blipFill>
        <p:spPr bwMode="auto">
          <a:xfrm>
            <a:off x="228600" y="1756594"/>
            <a:ext cx="8610600" cy="4491806"/>
          </a:xfrm>
          <a:prstGeom prst="rect">
            <a:avLst/>
          </a:prstGeom>
          <a:noFill/>
          <a:ln w="9525">
            <a:solidFill>
              <a:schemeClr val="accent2">
                <a:lumMod val="75000"/>
              </a:schemeClr>
            </a:solidFill>
            <a:miter lim="800000"/>
            <a:headEnd/>
            <a:tailEnd/>
          </a:ln>
          <a:effectLst/>
        </p:spPr>
      </p:pic>
      <p:sp>
        <p:nvSpPr>
          <p:cNvPr id="2" name="Subtitle 1"/>
          <p:cNvSpPr>
            <a:spLocks noGrp="1"/>
          </p:cNvSpPr>
          <p:nvPr>
            <p:ph type="subTitle" idx="1"/>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DNC</a:t>
            </a:r>
          </a:p>
        </p:txBody>
      </p:sp>
      <p:sp>
        <p:nvSpPr>
          <p:cNvPr id="5" name="Rectangle 4"/>
          <p:cNvSpPr/>
          <p:nvPr/>
        </p:nvSpPr>
        <p:spPr>
          <a:xfrm>
            <a:off x="-228600" y="6211669"/>
            <a:ext cx="9601200" cy="553998"/>
          </a:xfrm>
          <a:prstGeom prst="rect">
            <a:avLst/>
          </a:prstGeom>
        </p:spPr>
        <p:txBody>
          <a:bodyPr wrap="square">
            <a:spAutoFit/>
          </a:bodyPr>
          <a:lstStyle/>
          <a:p>
            <a:pPr algn="ctr"/>
            <a:r>
              <a:rPr lang="en-US" sz="3000" b="1" dirty="0">
                <a:solidFill>
                  <a:schemeClr val="accent2">
                    <a:lumMod val="75000"/>
                  </a:schemeClr>
                </a:solidFill>
                <a:latin typeface="Arial" pitchFamily="34" charset="0"/>
                <a:cs typeface="Arial" pitchFamily="34" charset="0"/>
              </a:rPr>
              <a:t>The user defines what features are necessary!!!</a:t>
            </a:r>
          </a:p>
        </p:txBody>
      </p:sp>
    </p:spTree>
    <p:extLst>
      <p:ext uri="{BB962C8B-B14F-4D97-AF65-F5344CB8AC3E}">
        <p14:creationId xmlns:p14="http://schemas.microsoft.com/office/powerpoint/2010/main" val="206521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cstate="print"/>
          <a:srcRect/>
          <a:stretch>
            <a:fillRect/>
          </a:stretch>
        </p:blipFill>
        <p:spPr bwMode="auto">
          <a:xfrm>
            <a:off x="228600" y="1756594"/>
            <a:ext cx="8610599" cy="4491806"/>
          </a:xfrm>
          <a:prstGeom prst="rect">
            <a:avLst/>
          </a:prstGeom>
          <a:noFill/>
          <a:ln w="9525">
            <a:noFill/>
            <a:miter lim="800000"/>
            <a:headEnd/>
            <a:tailEnd/>
          </a:ln>
        </p:spPr>
      </p:pic>
      <p:sp>
        <p:nvSpPr>
          <p:cNvPr id="7" name="Text Box 2052"/>
          <p:cNvSpPr txBox="1">
            <a:spLocks noChangeArrowheads="1"/>
          </p:cNvSpPr>
          <p:nvPr/>
        </p:nvSpPr>
        <p:spPr bwMode="auto">
          <a:xfrm>
            <a:off x="1401083" y="1261004"/>
            <a:ext cx="4002699" cy="339196"/>
          </a:xfrm>
          <a:prstGeom prst="rect">
            <a:avLst/>
          </a:prstGeom>
          <a:noFill/>
          <a:ln w="9525">
            <a:noFill/>
            <a:miter lim="800000"/>
            <a:headEnd/>
            <a:tailEnd/>
          </a:ln>
          <a:effectLst/>
        </p:spPr>
        <p:txBody>
          <a:bodyPr wrap="none" lIns="92075" tIns="46038" rIns="92075" bIns="46038" anchor="ctr">
            <a:spAutoFit/>
          </a:bodyPr>
          <a:lstStyle/>
          <a:p>
            <a:pPr algn="ctr" eaLnBrk="1" hangingPunct="1">
              <a:spcBef>
                <a:spcPct val="50000"/>
              </a:spcBef>
            </a:pPr>
            <a:r>
              <a:rPr lang="en-US" sz="1600" b="1" i="1" dirty="0">
                <a:latin typeface="Times New Roman" panose="02020603050405020304" pitchFamily="18" charset="0"/>
                <a:cs typeface="Times New Roman" panose="02020603050405020304" pitchFamily="18" charset="0"/>
              </a:rPr>
              <a:t>Night Standard Display with Depth Contours</a:t>
            </a:r>
            <a:endParaRPr lang="en-US" b="1" i="1" dirty="0">
              <a:latin typeface="Times New Roman" panose="02020603050405020304" pitchFamily="18" charset="0"/>
              <a:cs typeface="Times New Roman" panose="02020603050405020304" pitchFamily="18" charset="0"/>
            </a:endParaRPr>
          </a:p>
        </p:txBody>
      </p:sp>
      <p:sp>
        <p:nvSpPr>
          <p:cNvPr id="2" name="Subtitle 1"/>
          <p:cNvSpPr>
            <a:spLocks noGrp="1"/>
          </p:cNvSpPr>
          <p:nvPr>
            <p:ph type="subTitle" idx="1"/>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DNC</a:t>
            </a:r>
          </a:p>
        </p:txBody>
      </p:sp>
      <p:sp>
        <p:nvSpPr>
          <p:cNvPr id="5" name="Rectangle 4"/>
          <p:cNvSpPr/>
          <p:nvPr/>
        </p:nvSpPr>
        <p:spPr>
          <a:xfrm>
            <a:off x="-228600" y="6211669"/>
            <a:ext cx="9601200" cy="553998"/>
          </a:xfrm>
          <a:prstGeom prst="rect">
            <a:avLst/>
          </a:prstGeom>
        </p:spPr>
        <p:txBody>
          <a:bodyPr wrap="square">
            <a:spAutoFit/>
          </a:bodyPr>
          <a:lstStyle/>
          <a:p>
            <a:pPr algn="ctr"/>
            <a:r>
              <a:rPr lang="en-US" sz="3000" b="1" dirty="0">
                <a:solidFill>
                  <a:schemeClr val="accent2">
                    <a:lumMod val="75000"/>
                  </a:schemeClr>
                </a:solidFill>
                <a:latin typeface="Arial" pitchFamily="34" charset="0"/>
                <a:cs typeface="Arial" pitchFamily="34" charset="0"/>
              </a:rPr>
              <a:t>The user defines what features are necessary!!!</a:t>
            </a:r>
          </a:p>
        </p:txBody>
      </p:sp>
    </p:spTree>
    <p:extLst>
      <p:ext uri="{BB962C8B-B14F-4D97-AF65-F5344CB8AC3E}">
        <p14:creationId xmlns:p14="http://schemas.microsoft.com/office/powerpoint/2010/main" val="183093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Advantages/Disadvantages of Vector Charts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4401205"/>
          </a:xfrm>
          <a:prstGeom prst="rect">
            <a:avLst/>
          </a:prstGeom>
          <a:noFill/>
        </p:spPr>
        <p:txBody>
          <a:bodyPr wrap="square" rtlCol="0">
            <a:spAutoFit/>
          </a:bodyPr>
          <a:lstStyle/>
          <a:p>
            <a:pPr algn="l"/>
            <a:r>
              <a:rPr lang="en-US"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Advantages</a:t>
            </a:r>
          </a:p>
          <a:p>
            <a:pPr algn="l"/>
            <a:r>
              <a:rPr lang="en-US" sz="2800" dirty="0">
                <a:latin typeface="Times New Roman" panose="02020603050405020304" pitchFamily="18" charset="0"/>
                <a:cs typeface="Times New Roman" panose="02020603050405020304" pitchFamily="18" charset="0"/>
              </a:rPr>
              <a:t>-More detailed information.</a:t>
            </a:r>
          </a:p>
          <a:p>
            <a:pPr algn="l"/>
            <a:r>
              <a:rPr lang="en-US" sz="2800" dirty="0">
                <a:latin typeface="Times New Roman" panose="02020603050405020304" pitchFamily="18" charset="0"/>
                <a:cs typeface="Times New Roman" panose="02020603050405020304" pitchFamily="18" charset="0"/>
              </a:rPr>
              <a:t>-Allows the User to customize the display for the mission. System will identify hazards.</a:t>
            </a:r>
          </a:p>
          <a:p>
            <a:pPr algn="l"/>
            <a:r>
              <a:rPr lang="en-US" sz="2800" dirty="0">
                <a:latin typeface="Times New Roman" panose="02020603050405020304" pitchFamily="18" charset="0"/>
                <a:cs typeface="Times New Roman" panose="02020603050405020304" pitchFamily="18" charset="0"/>
              </a:rPr>
              <a:t>-Zooming reveals details.</a:t>
            </a:r>
          </a:p>
          <a:p>
            <a:pPr algn="l"/>
            <a:r>
              <a:rPr lang="en-US" sz="2800" dirty="0">
                <a:latin typeface="Times New Roman" panose="02020603050405020304" pitchFamily="18" charset="0"/>
                <a:cs typeface="Times New Roman" panose="02020603050405020304" pitchFamily="18" charset="0"/>
              </a:rPr>
              <a:t>-Chart corrections easily applied.</a:t>
            </a:r>
          </a:p>
          <a:p>
            <a:pPr algn="l"/>
            <a:endParaRPr lang="en-US" sz="2800" dirty="0">
              <a:latin typeface="Times New Roman" panose="02020603050405020304" pitchFamily="18" charset="0"/>
              <a:cs typeface="Times New Roman" panose="02020603050405020304" pitchFamily="18" charset="0"/>
            </a:endParaRPr>
          </a:p>
          <a:p>
            <a:pPr algn="l"/>
            <a:r>
              <a:rPr lang="en-US"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Disadvantages</a:t>
            </a:r>
          </a:p>
          <a:p>
            <a:pPr algn="l"/>
            <a:r>
              <a:rPr lang="en-US" sz="2800" dirty="0">
                <a:latin typeface="Times New Roman" panose="02020603050405020304" pitchFamily="18" charset="0"/>
                <a:cs typeface="Times New Roman" panose="02020603050405020304" pitchFamily="18" charset="0"/>
              </a:rPr>
              <a:t>-Complex, expensive and time-consuming to produce.</a:t>
            </a:r>
          </a:p>
          <a:p>
            <a:pPr algn="l"/>
            <a:r>
              <a:rPr lang="en-US" sz="2800" dirty="0">
                <a:latin typeface="Times New Roman" panose="02020603050405020304" pitchFamily="18" charset="0"/>
                <a:cs typeface="Times New Roman" panose="02020603050405020304" pitchFamily="18" charset="0"/>
              </a:rPr>
              <a:t>-Need more powerful hardware to run multiple charts.</a:t>
            </a:r>
          </a:p>
        </p:txBody>
      </p:sp>
    </p:spTree>
    <p:extLst>
      <p:ext uri="{BB962C8B-B14F-4D97-AF65-F5344CB8AC3E}">
        <p14:creationId xmlns:p14="http://schemas.microsoft.com/office/powerpoint/2010/main" val="232128367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Integrated Bridge Systems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3693319"/>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 combination of equipment and software that use interconnected controls and displays to present a comprehensive suite of navigational information to the mariner is called an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Integrated Bridge System </a:t>
            </a:r>
            <a:r>
              <a:rPr lang="en-US" sz="1800" dirty="0">
                <a:latin typeface="Times New Roman" panose="02020603050405020304" pitchFamily="18" charset="0"/>
                <a:cs typeface="Times New Roman" panose="02020603050405020304" pitchFamily="18" charset="0"/>
              </a:rPr>
              <a:t>(IBS).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-An IBS typically consists of at least:</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Dual ECDIS installation-one master and the other as backup and route planning station</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Dual RADAR/ARPA installation</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CONN Display</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DGPS positioning</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Ship’s speed measuring system</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Auto-pilot and gyrocompass system</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Full Global Maritime Distress and Safety System (GMDSS) installed</a:t>
            </a:r>
          </a:p>
        </p:txBody>
      </p:sp>
    </p:spTree>
    <p:extLst>
      <p:ext uri="{BB962C8B-B14F-4D97-AF65-F5344CB8AC3E}">
        <p14:creationId xmlns:p14="http://schemas.microsoft.com/office/powerpoint/2010/main" val="126982399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Integrated Bridge Systems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3693319"/>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 combination of equipment and software that use interconnected controls and displays to present a comprehensive suite of navigational information to the mariner is called an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Integrated Bridge System </a:t>
            </a:r>
            <a:r>
              <a:rPr lang="en-US" sz="1800" dirty="0">
                <a:latin typeface="Times New Roman" panose="02020603050405020304" pitchFamily="18" charset="0"/>
                <a:cs typeface="Times New Roman" panose="02020603050405020304" pitchFamily="18" charset="0"/>
              </a:rPr>
              <a:t>(IBS).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-An IBS typically consists of at least:</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Dual ECDIS installation-one master and the other as backup and route planning station</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Dual RADAR/ARPA installation</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CONN Display</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DGPS positioning</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Ship’s speed measuring system</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Auto-pilot and gyrocompass system</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Full Global Maritime Distress and Safety System (GMDSS) installed</a:t>
            </a:r>
          </a:p>
        </p:txBody>
      </p:sp>
      <p:pic>
        <p:nvPicPr>
          <p:cNvPr id="2" name="Picture 1">
            <a:extLst>
              <a:ext uri="{FF2B5EF4-FFF2-40B4-BE49-F238E27FC236}">
                <a16:creationId xmlns:a16="http://schemas.microsoft.com/office/drawing/2014/main" id="{6CCA0843-68F2-491C-A7B0-6FD0F53149D8}"/>
              </a:ext>
            </a:extLst>
          </p:cNvPr>
          <p:cNvPicPr>
            <a:picLocks noChangeAspect="1"/>
          </p:cNvPicPr>
          <p:nvPr/>
        </p:nvPicPr>
        <p:blipFill>
          <a:blip r:embed="rId5"/>
          <a:stretch>
            <a:fillRect/>
          </a:stretch>
        </p:blipFill>
        <p:spPr>
          <a:xfrm>
            <a:off x="0" y="0"/>
            <a:ext cx="9144000" cy="6524625"/>
          </a:xfrm>
          <a:prstGeom prst="rect">
            <a:avLst/>
          </a:prstGeom>
        </p:spPr>
      </p:pic>
    </p:spTree>
    <p:extLst>
      <p:ext uri="{BB962C8B-B14F-4D97-AF65-F5344CB8AC3E}">
        <p14:creationId xmlns:p14="http://schemas.microsoft.com/office/powerpoint/2010/main" val="365996589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Navigation Sensor System Interface (NAVSSI)</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397031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-NAVSSI is a State-of-the-Art Integrated Shipboard Navigation System developed by NCCOSC and Naval Sea Combat System Engineering Station (NSCSES) under the joint direction of the Space and Naval Warfare Systems Command (SPAWAR) and the Naval Sea Systems Command (NAVSEA). </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-The system provides a major upgrade in the Navy’s Navigation capability. It meets the fleet requirement to automatically accept and process data from the Global Positioning System (GPS) and other ship Navigation sensors and send precise, uniform, real-time position, velocity, almanac and time data to the Navigator, Combat Systems and Command, Control, Communications, Computers, and Intelligence (C41) systems.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-US Navy’s version of IBS.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-Provides more navigation sensor integration to all of the ship’s command systems.</a:t>
            </a:r>
          </a:p>
        </p:txBody>
      </p:sp>
    </p:spTree>
    <p:extLst>
      <p:ext uri="{BB962C8B-B14F-4D97-AF65-F5344CB8AC3E}">
        <p14:creationId xmlns:p14="http://schemas.microsoft.com/office/powerpoint/2010/main" val="77677524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Correcting Electronic Charts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3539430"/>
          </a:xfrm>
          <a:prstGeom prst="rect">
            <a:avLst/>
          </a:prstGeom>
          <a:noFill/>
        </p:spPr>
        <p:txBody>
          <a:bodyPr wrap="square" rtlCol="0">
            <a:spAutoFit/>
          </a:bodyPr>
          <a:lstStyle/>
          <a:p>
            <a:pPr algn="l"/>
            <a:r>
              <a:rPr lang="en-US" sz="2800" dirty="0">
                <a:latin typeface="Times New Roman" panose="02020603050405020304" pitchFamily="18" charset="0"/>
                <a:cs typeface="Times New Roman" panose="02020603050405020304" pitchFamily="18" charset="0"/>
              </a:rPr>
              <a:t>-ENC updates are provided through the distributing agency (NOAA, UKHO, </a:t>
            </a:r>
            <a:r>
              <a:rPr lang="en-US" sz="2800" dirty="0" err="1">
                <a:latin typeface="Times New Roman" panose="02020603050405020304" pitchFamily="18" charset="0"/>
                <a:cs typeface="Times New Roman" panose="02020603050405020304" pitchFamily="18" charset="0"/>
              </a:rPr>
              <a:t>etc</a:t>
            </a:r>
            <a:r>
              <a:rPr lang="en-US" sz="2800" dirty="0">
                <a:latin typeface="Times New Roman" panose="02020603050405020304" pitchFamily="18" charset="0"/>
                <a:cs typeface="Times New Roman" panose="02020603050405020304" pitchFamily="18" charset="0"/>
              </a:rPr>
              <a:t>).</a:t>
            </a:r>
          </a:p>
          <a:p>
            <a:pPr algn="l"/>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-NOAA ENC updates can be downloaded from the website and applied directly to the ECDIS node.</a:t>
            </a:r>
          </a:p>
          <a:p>
            <a:pPr algn="l"/>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-ENC download page will provide the date the ENC region was last updated!</a:t>
            </a:r>
          </a:p>
        </p:txBody>
      </p:sp>
    </p:spTree>
    <p:extLst>
      <p:ext uri="{BB962C8B-B14F-4D97-AF65-F5344CB8AC3E}">
        <p14:creationId xmlns:p14="http://schemas.microsoft.com/office/powerpoint/2010/main" val="70349156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Correcting Electronic Charts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1B9F84A-FA02-44B2-968B-B611339D6242}"/>
              </a:ext>
            </a:extLst>
          </p:cNvPr>
          <p:cNvPicPr>
            <a:picLocks noChangeAspect="1"/>
          </p:cNvPicPr>
          <p:nvPr/>
        </p:nvPicPr>
        <p:blipFill>
          <a:blip r:embed="rId5"/>
          <a:stretch>
            <a:fillRect/>
          </a:stretch>
        </p:blipFill>
        <p:spPr>
          <a:xfrm>
            <a:off x="51753" y="1676399"/>
            <a:ext cx="6653847" cy="4742245"/>
          </a:xfrm>
          <a:prstGeom prst="rect">
            <a:avLst/>
          </a:prstGeom>
        </p:spPr>
      </p:pic>
      <p:sp>
        <p:nvSpPr>
          <p:cNvPr id="3" name="Oval 2">
            <a:extLst>
              <a:ext uri="{FF2B5EF4-FFF2-40B4-BE49-F238E27FC236}">
                <a16:creationId xmlns:a16="http://schemas.microsoft.com/office/drawing/2014/main" id="{DE490619-E4A6-4542-B2E8-40F1A89B0ED3}"/>
              </a:ext>
            </a:extLst>
          </p:cNvPr>
          <p:cNvSpPr/>
          <p:nvPr/>
        </p:nvSpPr>
        <p:spPr>
          <a:xfrm>
            <a:off x="1676400" y="4419600"/>
            <a:ext cx="3048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2CAEEB4-C540-4047-903A-CBF0BF0D1D53}"/>
              </a:ext>
            </a:extLst>
          </p:cNvPr>
          <p:cNvSpPr/>
          <p:nvPr/>
        </p:nvSpPr>
        <p:spPr>
          <a:xfrm>
            <a:off x="2362200" y="4419600"/>
            <a:ext cx="8382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8B98B13-7781-4CE1-A6DB-0A20F612F6BB}"/>
              </a:ext>
            </a:extLst>
          </p:cNvPr>
          <p:cNvSpPr txBox="1"/>
          <p:nvPr/>
        </p:nvSpPr>
        <p:spPr>
          <a:xfrm>
            <a:off x="5757863" y="3581400"/>
            <a:ext cx="2166937" cy="2431435"/>
          </a:xfrm>
          <a:prstGeom prst="rect">
            <a:avLst/>
          </a:prstGeom>
          <a:noFill/>
        </p:spPr>
        <p:txBody>
          <a:bodyPr wrap="square" rtlCol="0">
            <a:spAutoFit/>
          </a:bodyPr>
          <a:lstStyle/>
          <a:p>
            <a:pPr algn="l"/>
            <a:r>
              <a:rPr lang="en-US" sz="2800" dirty="0">
                <a:solidFill>
                  <a:srgbClr val="FF0000"/>
                </a:solidFill>
                <a:latin typeface="Times New Roman" panose="02020603050405020304" pitchFamily="18" charset="0"/>
                <a:cs typeface="Times New Roman" panose="02020603050405020304" pitchFamily="18" charset="0"/>
              </a:rPr>
              <a:t>This ENC region is corrected thru 29DEC22</a:t>
            </a:r>
            <a:r>
              <a:rPr lang="en-US"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1985530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U.S. Regulation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135E84F-FDD2-4191-B8AA-7CA12B23D266}"/>
              </a:ext>
            </a:extLst>
          </p:cNvPr>
          <p:cNvPicPr>
            <a:picLocks noChangeAspect="1"/>
          </p:cNvPicPr>
          <p:nvPr/>
        </p:nvPicPr>
        <p:blipFill rotWithShape="1">
          <a:blip r:embed="rId5"/>
          <a:srcRect l="13066" t="34813" r="58864" b="11482"/>
          <a:stretch/>
        </p:blipFill>
        <p:spPr>
          <a:xfrm>
            <a:off x="395753" y="1859087"/>
            <a:ext cx="8352493" cy="4494531"/>
          </a:xfrm>
          <a:prstGeom prst="rect">
            <a:avLst/>
          </a:prstGeom>
        </p:spPr>
      </p:pic>
    </p:spTree>
    <p:extLst>
      <p:ext uri="{BB962C8B-B14F-4D97-AF65-F5344CB8AC3E}">
        <p14:creationId xmlns:p14="http://schemas.microsoft.com/office/powerpoint/2010/main" val="324101076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Correcting Electronic Charts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3539430"/>
          </a:xfrm>
          <a:prstGeom prst="rect">
            <a:avLst/>
          </a:prstGeom>
          <a:noFill/>
        </p:spPr>
        <p:txBody>
          <a:bodyPr wrap="square" rtlCol="0">
            <a:spAutoFit/>
          </a:bodyPr>
          <a:lstStyle/>
          <a:p>
            <a:pPr algn="l"/>
            <a:r>
              <a:rPr lang="en-US" sz="2800" dirty="0">
                <a:latin typeface="Times New Roman" panose="02020603050405020304" pitchFamily="18" charset="0"/>
                <a:cs typeface="Times New Roman" panose="02020603050405020304" pitchFamily="18" charset="0"/>
              </a:rPr>
              <a:t>-DNC updates are provided through NGA.</a:t>
            </a:r>
          </a:p>
          <a:p>
            <a:pPr algn="l"/>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-NGA produces the VPF Vector Database Update (VDU) to correct DNCs.</a:t>
            </a:r>
          </a:p>
          <a:p>
            <a:pPr algn="l"/>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-Performs comparison of previously installed database, so latest release of the baseline edition must be already installed!</a:t>
            </a:r>
          </a:p>
        </p:txBody>
      </p:sp>
    </p:spTree>
    <p:extLst>
      <p:ext uri="{BB962C8B-B14F-4D97-AF65-F5344CB8AC3E}">
        <p14:creationId xmlns:p14="http://schemas.microsoft.com/office/powerpoint/2010/main" val="157474554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Correcting Electronic Charts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B7F5B3-79E1-485A-9FB7-824421565B8F}"/>
              </a:ext>
            </a:extLst>
          </p:cNvPr>
          <p:cNvPicPr>
            <a:picLocks noChangeAspect="1"/>
          </p:cNvPicPr>
          <p:nvPr/>
        </p:nvPicPr>
        <p:blipFill rotWithShape="1">
          <a:blip r:embed="rId5"/>
          <a:srcRect l="15000" t="19498" r="66122" b="38148"/>
          <a:stretch/>
        </p:blipFill>
        <p:spPr>
          <a:xfrm>
            <a:off x="990600" y="1894740"/>
            <a:ext cx="7007987" cy="4422109"/>
          </a:xfrm>
          <a:prstGeom prst="rect">
            <a:avLst/>
          </a:prstGeom>
        </p:spPr>
      </p:pic>
    </p:spTree>
    <p:extLst>
      <p:ext uri="{BB962C8B-B14F-4D97-AF65-F5344CB8AC3E}">
        <p14:creationId xmlns:p14="http://schemas.microsoft.com/office/powerpoint/2010/main" val="33521762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Satellite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4585871"/>
          </a:xfrm>
          <a:prstGeom prst="rect">
            <a:avLst/>
          </a:prstGeom>
          <a:noFill/>
        </p:spPr>
        <p:txBody>
          <a:bodyPr wrap="square" rtlCol="0">
            <a:spAutoFit/>
          </a:bodyPr>
          <a:lstStyle/>
          <a:p>
            <a:pPr algn="l"/>
            <a:r>
              <a:rPr lang="en-US" sz="2200" dirty="0">
                <a:latin typeface="Times New Roman" panose="02020603050405020304" pitchFamily="18" charset="0"/>
                <a:cs typeface="Times New Roman" panose="02020603050405020304" pitchFamily="18" charset="0"/>
              </a:rPr>
              <a:t>-Per the NAVDORM, Global Positioning System (GPS) fixes remains the primary position source for all phases of navigation.</a:t>
            </a:r>
          </a:p>
          <a:p>
            <a:pPr algn="l"/>
            <a:endParaRPr lang="en-US" sz="2200" dirty="0">
              <a:latin typeface="Times New Roman" panose="02020603050405020304" pitchFamily="18" charset="0"/>
              <a:cs typeface="Times New Roman" panose="02020603050405020304" pitchFamily="18" charset="0"/>
            </a:endParaRPr>
          </a:p>
          <a:p>
            <a:pPr algn="l"/>
            <a:r>
              <a:rPr lang="en-US" sz="2200" dirty="0">
                <a:latin typeface="Times New Roman" panose="02020603050405020304" pitchFamily="18" charset="0"/>
                <a:cs typeface="Times New Roman" panose="02020603050405020304" pitchFamily="18" charset="0"/>
              </a:rPr>
              <a:t>-GPS is the primary navigation system of the U.S. government.</a:t>
            </a:r>
          </a:p>
          <a:p>
            <a:pPr algn="l"/>
            <a:endParaRPr lang="en-US" sz="2200" dirty="0">
              <a:latin typeface="Times New Roman" panose="02020603050405020304" pitchFamily="18" charset="0"/>
              <a:cs typeface="Times New Roman" panose="02020603050405020304" pitchFamily="18" charset="0"/>
            </a:endParaRPr>
          </a:p>
          <a:p>
            <a:pPr algn="l"/>
            <a:r>
              <a:rPr lang="en-US" sz="2200" dirty="0">
                <a:latin typeface="Times New Roman" panose="02020603050405020304" pitchFamily="18" charset="0"/>
                <a:cs typeface="Times New Roman" panose="02020603050405020304" pitchFamily="18" charset="0"/>
              </a:rPr>
              <a:t>-GPS integrates into ECDIS, providing real-time positional updates on the display screen.</a:t>
            </a:r>
          </a:p>
          <a:p>
            <a:pPr algn="l"/>
            <a:endParaRPr lang="en-US" sz="2200" dirty="0">
              <a:latin typeface="Times New Roman" panose="02020603050405020304" pitchFamily="18" charset="0"/>
              <a:cs typeface="Times New Roman" panose="02020603050405020304" pitchFamily="18" charset="0"/>
            </a:endParaRPr>
          </a:p>
          <a:p>
            <a:pPr algn="l"/>
            <a:r>
              <a:rPr lang="en-US" sz="2200" dirty="0">
                <a:latin typeface="Times New Roman" panose="02020603050405020304" pitchFamily="18" charset="0"/>
                <a:cs typeface="Times New Roman" panose="02020603050405020304" pitchFamily="18" charset="0"/>
              </a:rPr>
              <a:t>-GPS is the premier </a:t>
            </a:r>
            <a:r>
              <a:rPr lang="en-US" sz="22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Global Navigation Satellite System </a:t>
            </a:r>
            <a:r>
              <a:rPr lang="en-US" sz="2200" dirty="0">
                <a:latin typeface="Times New Roman" panose="02020603050405020304" pitchFamily="18" charset="0"/>
                <a:cs typeface="Times New Roman" panose="02020603050405020304" pitchFamily="18" charset="0"/>
              </a:rPr>
              <a:t>(GNSS).</a:t>
            </a:r>
          </a:p>
          <a:p>
            <a:pPr algn="l"/>
            <a:endParaRPr lang="en-US" sz="2200" dirty="0">
              <a:latin typeface="Times New Roman" panose="02020603050405020304" pitchFamily="18" charset="0"/>
              <a:cs typeface="Times New Roman" panose="02020603050405020304" pitchFamily="18" charset="0"/>
            </a:endParaRPr>
          </a:p>
          <a:p>
            <a:pPr algn="l"/>
            <a:r>
              <a:rPr lang="en-US" sz="2200" dirty="0">
                <a:latin typeface="Times New Roman" panose="02020603050405020304" pitchFamily="18" charset="0"/>
                <a:cs typeface="Times New Roman" panose="02020603050405020304" pitchFamily="18" charset="0"/>
              </a:rPr>
              <a:t>-Other GNSS systems include </a:t>
            </a:r>
            <a:r>
              <a:rPr lang="en-US" sz="2200" dirty="0" err="1">
                <a:latin typeface="Times New Roman" panose="02020603050405020304" pitchFamily="18" charset="0"/>
                <a:cs typeface="Times New Roman" panose="02020603050405020304" pitchFamily="18" charset="0"/>
              </a:rPr>
              <a:t>BeiDou</a:t>
            </a:r>
            <a:r>
              <a:rPr lang="en-US" sz="2200" dirty="0">
                <a:latin typeface="Times New Roman" panose="02020603050405020304" pitchFamily="18" charset="0"/>
                <a:cs typeface="Times New Roman" panose="02020603050405020304" pitchFamily="18" charset="0"/>
              </a:rPr>
              <a:t> (China), GLONASS (Russia), Galileo (Europe), IRNSS (India), Quasi-Zenith Satellite System (Japan).</a:t>
            </a:r>
          </a:p>
          <a:p>
            <a:pPr algn="l"/>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72132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0BBB5F2-4A80-4CF9-BBCC-4CB44B68842B}"/>
              </a:ext>
            </a:extLst>
          </p:cNvPr>
          <p:cNvPicPr>
            <a:picLocks noChangeAspect="1"/>
          </p:cNvPicPr>
          <p:nvPr/>
        </p:nvPicPr>
        <p:blipFill>
          <a:blip r:embed="rId3"/>
          <a:stretch>
            <a:fillRect/>
          </a:stretch>
        </p:blipFill>
        <p:spPr>
          <a:xfrm>
            <a:off x="0" y="-10259"/>
            <a:ext cx="9144000" cy="1384515"/>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NN310 - Advanced Navigation (NAV_2)</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1FEB6149-29E7-4E5B-B08A-88811ABC79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09;p4">
            <a:extLst>
              <a:ext uri="{FF2B5EF4-FFF2-40B4-BE49-F238E27FC236}">
                <a16:creationId xmlns:a16="http://schemas.microsoft.com/office/drawing/2014/main" id="{A239C671-BB21-49FF-9377-B4A4F0E2D0DF}"/>
              </a:ext>
            </a:extLst>
          </p:cNvPr>
          <p:cNvSpPr txBox="1">
            <a:spLocks/>
          </p:cNvSpPr>
          <p:nvPr/>
        </p:nvSpPr>
        <p:spPr>
          <a:xfrm>
            <a:off x="1311144" y="522910"/>
            <a:ext cx="6689856" cy="92333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2800" dirty="0">
                <a:solidFill>
                  <a:schemeClr val="bg1"/>
                </a:solidFill>
                <a:latin typeface="Calibri" panose="020F0502020204030204" pitchFamily="34" charset="0"/>
                <a:cs typeface="Calibri" panose="020F0502020204030204" pitchFamily="34" charset="0"/>
              </a:rPr>
              <a:t>What are the 3 Segments of NAVSTAR GPS?</a:t>
            </a:r>
          </a:p>
        </p:txBody>
      </p:sp>
      <p:pic>
        <p:nvPicPr>
          <p:cNvPr id="3" name="Picture 2">
            <a:extLst>
              <a:ext uri="{FF2B5EF4-FFF2-40B4-BE49-F238E27FC236}">
                <a16:creationId xmlns:a16="http://schemas.microsoft.com/office/drawing/2014/main" id="{03C156A7-5588-42CE-93BB-CC8E2450197F}"/>
              </a:ext>
            </a:extLst>
          </p:cNvPr>
          <p:cNvPicPr>
            <a:picLocks noChangeAspect="1"/>
          </p:cNvPicPr>
          <p:nvPr/>
        </p:nvPicPr>
        <p:blipFill>
          <a:blip r:embed="rId5"/>
          <a:stretch>
            <a:fillRect/>
          </a:stretch>
        </p:blipFill>
        <p:spPr>
          <a:xfrm>
            <a:off x="6759363" y="1564456"/>
            <a:ext cx="2348124" cy="2006579"/>
          </a:xfrm>
          <a:prstGeom prst="rect">
            <a:avLst/>
          </a:prstGeom>
        </p:spPr>
      </p:pic>
      <p:pic>
        <p:nvPicPr>
          <p:cNvPr id="4" name="Picture 3">
            <a:extLst>
              <a:ext uri="{FF2B5EF4-FFF2-40B4-BE49-F238E27FC236}">
                <a16:creationId xmlns:a16="http://schemas.microsoft.com/office/drawing/2014/main" id="{5382A7AC-D977-4553-B303-BEE8B69D3141}"/>
              </a:ext>
            </a:extLst>
          </p:cNvPr>
          <p:cNvPicPr>
            <a:picLocks noChangeAspect="1"/>
          </p:cNvPicPr>
          <p:nvPr/>
        </p:nvPicPr>
        <p:blipFill>
          <a:blip r:embed="rId6"/>
          <a:stretch>
            <a:fillRect/>
          </a:stretch>
        </p:blipFill>
        <p:spPr>
          <a:xfrm>
            <a:off x="7047716" y="3808385"/>
            <a:ext cx="1983464" cy="2526705"/>
          </a:xfrm>
          <a:prstGeom prst="rect">
            <a:avLst/>
          </a:prstGeom>
        </p:spPr>
      </p:pic>
      <p:pic>
        <p:nvPicPr>
          <p:cNvPr id="19" name="Picture 2">
            <a:extLst>
              <a:ext uri="{FF2B5EF4-FFF2-40B4-BE49-F238E27FC236}">
                <a16:creationId xmlns:a16="http://schemas.microsoft.com/office/drawing/2014/main" id="{EF49020B-64B4-4534-9C59-84B3E27298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998" t="11402" r="20755" b="5168"/>
          <a:stretch/>
        </p:blipFill>
        <p:spPr bwMode="auto">
          <a:xfrm>
            <a:off x="0" y="-44451"/>
            <a:ext cx="9107487" cy="685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Oval 19">
            <a:extLst>
              <a:ext uri="{FF2B5EF4-FFF2-40B4-BE49-F238E27FC236}">
                <a16:creationId xmlns:a16="http://schemas.microsoft.com/office/drawing/2014/main" id="{D99CF9C3-F85E-44AD-A7C2-3800118FF012}"/>
              </a:ext>
            </a:extLst>
          </p:cNvPr>
          <p:cNvSpPr/>
          <p:nvPr/>
        </p:nvSpPr>
        <p:spPr>
          <a:xfrm>
            <a:off x="1143000" y="0"/>
            <a:ext cx="838200" cy="792162"/>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39492D4-3CC0-4BB3-B27B-6E42FAC96DE1}"/>
              </a:ext>
            </a:extLst>
          </p:cNvPr>
          <p:cNvSpPr/>
          <p:nvPr/>
        </p:nvSpPr>
        <p:spPr>
          <a:xfrm>
            <a:off x="6150937" y="-2"/>
            <a:ext cx="838200" cy="792162"/>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EA8B506-9039-4FF0-ABED-0D3D874A2126}"/>
              </a:ext>
            </a:extLst>
          </p:cNvPr>
          <p:cNvSpPr/>
          <p:nvPr/>
        </p:nvSpPr>
        <p:spPr>
          <a:xfrm>
            <a:off x="149831" y="1260890"/>
            <a:ext cx="2743200" cy="646331"/>
          </a:xfrm>
          <a:prstGeom prst="rect">
            <a:avLst/>
          </a:prstGeom>
        </p:spPr>
        <p:txBody>
          <a:bodyPr wrap="square">
            <a:spAutoFit/>
          </a:bodyPr>
          <a:lstStyle/>
          <a:p>
            <a:pPr algn="l"/>
            <a:r>
              <a:rPr lang="en-US" sz="1800" b="0" dirty="0">
                <a:solidFill>
                  <a:schemeClr val="bg1"/>
                </a:solidFill>
                <a:latin typeface="Trebuchet MS" panose="020B0603020202020204" pitchFamily="34" charset="0"/>
              </a:rPr>
              <a:t>Satellites are 12,600nm above Earth’s surface. </a:t>
            </a:r>
          </a:p>
        </p:txBody>
      </p:sp>
      <p:sp>
        <p:nvSpPr>
          <p:cNvPr id="27" name="Rectangle 26">
            <a:extLst>
              <a:ext uri="{FF2B5EF4-FFF2-40B4-BE49-F238E27FC236}">
                <a16:creationId xmlns:a16="http://schemas.microsoft.com/office/drawing/2014/main" id="{CEA67B03-98A1-4342-ACA7-ED29F73F9DA8}"/>
              </a:ext>
            </a:extLst>
          </p:cNvPr>
          <p:cNvSpPr/>
          <p:nvPr/>
        </p:nvSpPr>
        <p:spPr>
          <a:xfrm>
            <a:off x="149831" y="2322035"/>
            <a:ext cx="2743200" cy="923330"/>
          </a:xfrm>
          <a:prstGeom prst="rect">
            <a:avLst/>
          </a:prstGeom>
        </p:spPr>
        <p:txBody>
          <a:bodyPr wrap="square">
            <a:spAutoFit/>
          </a:bodyPr>
          <a:lstStyle/>
          <a:p>
            <a:pPr algn="l"/>
            <a:r>
              <a:rPr lang="en-US" sz="1800" b="0" dirty="0">
                <a:solidFill>
                  <a:schemeClr val="bg1"/>
                </a:solidFill>
                <a:latin typeface="Trebuchet MS" panose="020B0603020202020204" pitchFamily="34" charset="0"/>
              </a:rPr>
              <a:t>Very high compared to most commercial satellites.</a:t>
            </a:r>
          </a:p>
        </p:txBody>
      </p:sp>
      <p:sp>
        <p:nvSpPr>
          <p:cNvPr id="28" name="Rectangle 27">
            <a:extLst>
              <a:ext uri="{FF2B5EF4-FFF2-40B4-BE49-F238E27FC236}">
                <a16:creationId xmlns:a16="http://schemas.microsoft.com/office/drawing/2014/main" id="{2142D59E-4BD4-413D-B7D5-BEB832E851E7}"/>
              </a:ext>
            </a:extLst>
          </p:cNvPr>
          <p:cNvSpPr/>
          <p:nvPr/>
        </p:nvSpPr>
        <p:spPr>
          <a:xfrm>
            <a:off x="149831" y="3523767"/>
            <a:ext cx="2743200" cy="923330"/>
          </a:xfrm>
          <a:prstGeom prst="rect">
            <a:avLst/>
          </a:prstGeom>
        </p:spPr>
        <p:txBody>
          <a:bodyPr wrap="square">
            <a:spAutoFit/>
          </a:bodyPr>
          <a:lstStyle/>
          <a:p>
            <a:pPr algn="l"/>
            <a:r>
              <a:rPr lang="en-US" sz="1800" b="0" dirty="0">
                <a:solidFill>
                  <a:schemeClr val="bg1"/>
                </a:solidFill>
                <a:latin typeface="Trebuchet MS" panose="020B0603020202020204" pitchFamily="34" charset="0"/>
              </a:rPr>
              <a:t>Improves efficiency of coverage requiring less satellites in network.</a:t>
            </a:r>
          </a:p>
        </p:txBody>
      </p:sp>
      <p:sp>
        <p:nvSpPr>
          <p:cNvPr id="29" name="Rectangle 28">
            <a:extLst>
              <a:ext uri="{FF2B5EF4-FFF2-40B4-BE49-F238E27FC236}">
                <a16:creationId xmlns:a16="http://schemas.microsoft.com/office/drawing/2014/main" id="{821B6D72-0ECA-46A7-A020-A3C9808DD510}"/>
              </a:ext>
            </a:extLst>
          </p:cNvPr>
          <p:cNvSpPr/>
          <p:nvPr/>
        </p:nvSpPr>
        <p:spPr>
          <a:xfrm>
            <a:off x="190500" y="4651123"/>
            <a:ext cx="2743200" cy="1477328"/>
          </a:xfrm>
          <a:prstGeom prst="rect">
            <a:avLst/>
          </a:prstGeom>
        </p:spPr>
        <p:txBody>
          <a:bodyPr wrap="square">
            <a:spAutoFit/>
          </a:bodyPr>
          <a:lstStyle/>
          <a:p>
            <a:pPr algn="l"/>
            <a:r>
              <a:rPr lang="en-US" sz="1800" b="0" dirty="0">
                <a:solidFill>
                  <a:schemeClr val="bg1"/>
                </a:solidFill>
                <a:latin typeface="Trebuchet MS" panose="020B0603020202020204" pitchFamily="34" charset="0"/>
              </a:rPr>
              <a:t>Improves survivability; difficult but not impossible for Peer competitors to target and destroy.</a:t>
            </a:r>
          </a:p>
        </p:txBody>
      </p:sp>
      <p:pic>
        <p:nvPicPr>
          <p:cNvPr id="7" name="Picture 6">
            <a:extLst>
              <a:ext uri="{FF2B5EF4-FFF2-40B4-BE49-F238E27FC236}">
                <a16:creationId xmlns:a16="http://schemas.microsoft.com/office/drawing/2014/main" id="{90FD0359-3959-4A69-BEAC-1A9105BBC5E6}"/>
              </a:ext>
            </a:extLst>
          </p:cNvPr>
          <p:cNvPicPr>
            <a:picLocks noChangeAspect="1"/>
          </p:cNvPicPr>
          <p:nvPr/>
        </p:nvPicPr>
        <p:blipFill>
          <a:blip r:embed="rId8"/>
          <a:stretch>
            <a:fillRect/>
          </a:stretch>
        </p:blipFill>
        <p:spPr>
          <a:xfrm>
            <a:off x="-11607" y="879239"/>
            <a:ext cx="9119094" cy="5145089"/>
          </a:xfrm>
          <a:prstGeom prst="rect">
            <a:avLst/>
          </a:prstGeom>
        </p:spPr>
      </p:pic>
      <p:sp>
        <p:nvSpPr>
          <p:cNvPr id="30" name="Rectangle 29">
            <a:extLst>
              <a:ext uri="{FF2B5EF4-FFF2-40B4-BE49-F238E27FC236}">
                <a16:creationId xmlns:a16="http://schemas.microsoft.com/office/drawing/2014/main" id="{2B1F8AE1-1CFC-4979-AA4B-8619E63FD4BA}"/>
              </a:ext>
            </a:extLst>
          </p:cNvPr>
          <p:cNvSpPr/>
          <p:nvPr/>
        </p:nvSpPr>
        <p:spPr>
          <a:xfrm>
            <a:off x="-11607" y="4756414"/>
            <a:ext cx="2743200" cy="646331"/>
          </a:xfrm>
          <a:prstGeom prst="rect">
            <a:avLst/>
          </a:prstGeom>
        </p:spPr>
        <p:txBody>
          <a:bodyPr wrap="square">
            <a:spAutoFit/>
          </a:bodyPr>
          <a:lstStyle/>
          <a:p>
            <a:pPr algn="l"/>
            <a:r>
              <a:rPr lang="en-US" sz="1800" b="0" dirty="0">
                <a:solidFill>
                  <a:schemeClr val="bg1"/>
                </a:solidFill>
                <a:latin typeface="Trebuchet MS" panose="020B0603020202020204" pitchFamily="34" charset="0"/>
              </a:rPr>
              <a:t>Most other GNSS share similar orbit.</a:t>
            </a:r>
          </a:p>
        </p:txBody>
      </p:sp>
      <p:sp>
        <p:nvSpPr>
          <p:cNvPr id="31" name="Rectangle 30">
            <a:extLst>
              <a:ext uri="{FF2B5EF4-FFF2-40B4-BE49-F238E27FC236}">
                <a16:creationId xmlns:a16="http://schemas.microsoft.com/office/drawing/2014/main" id="{C27C08E1-FD00-4F3D-9E19-CB3525203743}"/>
              </a:ext>
            </a:extLst>
          </p:cNvPr>
          <p:cNvSpPr/>
          <p:nvPr/>
        </p:nvSpPr>
        <p:spPr>
          <a:xfrm>
            <a:off x="6412407" y="1342573"/>
            <a:ext cx="2743200" cy="646331"/>
          </a:xfrm>
          <a:prstGeom prst="rect">
            <a:avLst/>
          </a:prstGeom>
        </p:spPr>
        <p:txBody>
          <a:bodyPr wrap="square">
            <a:spAutoFit/>
          </a:bodyPr>
          <a:lstStyle/>
          <a:p>
            <a:pPr algn="l"/>
            <a:r>
              <a:rPr lang="en-US" sz="1800" b="0" dirty="0">
                <a:solidFill>
                  <a:schemeClr val="bg1"/>
                </a:solidFill>
                <a:latin typeface="Trebuchet MS" panose="020B0603020202020204" pitchFamily="34" charset="0"/>
              </a:rPr>
              <a:t>But note the height of </a:t>
            </a:r>
            <a:r>
              <a:rPr lang="en-US" sz="1800" b="0" dirty="0" err="1">
                <a:solidFill>
                  <a:schemeClr val="bg1"/>
                </a:solidFill>
                <a:latin typeface="Trebuchet MS" panose="020B0603020202020204" pitchFamily="34" charset="0"/>
              </a:rPr>
              <a:t>BeiDou</a:t>
            </a:r>
            <a:r>
              <a:rPr lang="en-US" sz="1800" b="0" dirty="0">
                <a:solidFill>
                  <a:schemeClr val="bg1"/>
                </a:solidFill>
                <a:latin typeface="Trebuchet MS" panose="020B0603020202020204" pitchFamily="34" charset="0"/>
              </a:rPr>
              <a:t> (China)!</a:t>
            </a:r>
          </a:p>
        </p:txBody>
      </p:sp>
    </p:spTree>
    <p:extLst>
      <p:ext uri="{BB962C8B-B14F-4D97-AF65-F5344CB8AC3E}">
        <p14:creationId xmlns:p14="http://schemas.microsoft.com/office/powerpoint/2010/main" val="338020962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P spid="27" grpId="0"/>
      <p:bldP spid="28" grpId="0"/>
      <p:bldP spid="29" grpId="0"/>
      <p:bldP spid="30" grpId="0"/>
      <p:bldP spid="3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GPS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5262979"/>
          </a:xfrm>
          <a:prstGeom prst="rect">
            <a:avLst/>
          </a:prstGeom>
          <a:noFill/>
        </p:spPr>
        <p:txBody>
          <a:bodyPr wrap="square" rtlCol="0">
            <a:spAutoFit/>
          </a:bodyPr>
          <a:lstStyle/>
          <a:p>
            <a:pPr algn="l"/>
            <a:r>
              <a:rPr lang="en-US" sz="2800" dirty="0">
                <a:latin typeface="Times New Roman" panose="02020603050405020304" pitchFamily="18" charset="0"/>
                <a:cs typeface="Times New Roman" panose="02020603050405020304" pitchFamily="18" charset="0"/>
              </a:rPr>
              <a:t>-GPS provides users with accurate, continuous worldwide, all-weather, common-grid, three dimensional positioning and navigation information.</a:t>
            </a:r>
          </a:p>
          <a:p>
            <a:pPr algn="l"/>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-To obtain a </a:t>
            </a:r>
            <a:r>
              <a:rPr lang="en-US" sz="2800" u="sng" dirty="0">
                <a:latin typeface="Times New Roman" panose="02020603050405020304" pitchFamily="18" charset="0"/>
                <a:cs typeface="Times New Roman" panose="02020603050405020304" pitchFamily="18" charset="0"/>
              </a:rPr>
              <a:t>3D</a:t>
            </a:r>
            <a:r>
              <a:rPr lang="en-US" sz="2800" dirty="0">
                <a:latin typeface="Times New Roman" panose="02020603050405020304" pitchFamily="18" charset="0"/>
                <a:cs typeface="Times New Roman" panose="02020603050405020304" pitchFamily="18" charset="0"/>
              </a:rPr>
              <a:t> navigation solution of position (latitude, longitude and altitude) and time, (four unknowns), </a:t>
            </a:r>
            <a:r>
              <a:rPr lang="en-US" sz="2800" u="sng" dirty="0">
                <a:latin typeface="Times New Roman" panose="02020603050405020304" pitchFamily="18" charset="0"/>
                <a:cs typeface="Times New Roman" panose="02020603050405020304" pitchFamily="18" charset="0"/>
              </a:rPr>
              <a:t>four</a:t>
            </a:r>
            <a:r>
              <a:rPr lang="en-US" sz="2800" dirty="0">
                <a:latin typeface="Times New Roman" panose="02020603050405020304" pitchFamily="18" charset="0"/>
                <a:cs typeface="Times New Roman" panose="02020603050405020304" pitchFamily="18" charset="0"/>
              </a:rPr>
              <a:t> satellites must be used. </a:t>
            </a:r>
          </a:p>
          <a:p>
            <a:pPr algn="l"/>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a:t>
            </a:r>
            <a:r>
              <a:rPr lang="en-US" sz="2800" u="sng" dirty="0">
                <a:latin typeface="Times New Roman" panose="02020603050405020304" pitchFamily="18" charset="0"/>
                <a:cs typeface="Times New Roman" panose="02020603050405020304" pitchFamily="18" charset="0"/>
              </a:rPr>
              <a:t>Three</a:t>
            </a:r>
            <a:r>
              <a:rPr lang="en-US" sz="2800" dirty="0">
                <a:latin typeface="Times New Roman" panose="02020603050405020304" pitchFamily="18" charset="0"/>
                <a:cs typeface="Times New Roman" panose="02020603050405020304" pitchFamily="18" charset="0"/>
              </a:rPr>
              <a:t> satellites used will result in a </a:t>
            </a:r>
            <a:r>
              <a:rPr lang="en-US" sz="2800" u="sng" dirty="0">
                <a:latin typeface="Times New Roman" panose="02020603050405020304" pitchFamily="18" charset="0"/>
                <a:cs typeface="Times New Roman" panose="02020603050405020304" pitchFamily="18" charset="0"/>
              </a:rPr>
              <a:t>2D</a:t>
            </a:r>
            <a:r>
              <a:rPr lang="en-US" sz="2800" dirty="0">
                <a:latin typeface="Times New Roman" panose="02020603050405020304" pitchFamily="18" charset="0"/>
                <a:cs typeface="Times New Roman" panose="02020603050405020304" pitchFamily="18" charset="0"/>
              </a:rPr>
              <a:t> fix and will omit altitude information.</a:t>
            </a:r>
          </a:p>
          <a:p>
            <a:pPr algn="l"/>
            <a:endParaRPr lang="en-US" sz="2800" dirty="0">
              <a:latin typeface="Times New Roman" panose="02020603050405020304" pitchFamily="18" charset="0"/>
              <a:cs typeface="Times New Roman" panose="02020603050405020304" pitchFamily="18" charset="0"/>
            </a:endParaRPr>
          </a:p>
          <a:p>
            <a:pPr algn="l"/>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27997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GPS Lines of Position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5373687" cy="501675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-GPS works with the basic math of:</a:t>
            </a:r>
          </a:p>
          <a:p>
            <a:pPr algn="l"/>
            <a:endParaRPr lang="en-US" sz="1800" dirty="0">
              <a:latin typeface="Times New Roman" panose="02020603050405020304" pitchFamily="18" charset="0"/>
              <a:cs typeface="Times New Roman" panose="02020603050405020304" pitchFamily="18" charset="0"/>
            </a:endParaRPr>
          </a:p>
          <a:p>
            <a:pPr algn="ctr"/>
            <a:r>
              <a:rPr lang="en-US" sz="1800" dirty="0">
                <a:latin typeface="Times New Roman" panose="02020603050405020304" pitchFamily="18" charset="0"/>
                <a:cs typeface="Times New Roman" panose="02020603050405020304" pitchFamily="18" charset="0"/>
              </a:rPr>
              <a:t>Distance = Velocity x Time</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-Every satellite within the GPS constellation transmits a unique, time stamped signal.</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-Radio waves (which GPS transmits) travel at a known speed of 162,000nm per second.</a:t>
            </a:r>
          </a:p>
          <a:p>
            <a:pPr algn="l"/>
            <a:endParaRPr lang="en-US" sz="18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-If I know:</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time the signal left the satellite…</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time the signal reached my receiver…</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speed of the signal…</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 can determine my distance from the satellite.</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-This generates a 3-Dimensional Range LOP!</a:t>
            </a:r>
          </a:p>
          <a:p>
            <a:pPr algn="l"/>
            <a:endParaRPr lang="en-US"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2E51A4B-A7EF-45CD-A748-EBD38C08C1DC}"/>
              </a:ext>
            </a:extLst>
          </p:cNvPr>
          <p:cNvPicPr>
            <a:picLocks noChangeAspect="1"/>
          </p:cNvPicPr>
          <p:nvPr/>
        </p:nvPicPr>
        <p:blipFill>
          <a:blip r:embed="rId5"/>
          <a:stretch>
            <a:fillRect/>
          </a:stretch>
        </p:blipFill>
        <p:spPr>
          <a:xfrm>
            <a:off x="5867400" y="2209496"/>
            <a:ext cx="2920237" cy="3505504"/>
          </a:xfrm>
          <a:prstGeom prst="rect">
            <a:avLst/>
          </a:prstGeom>
        </p:spPr>
      </p:pic>
    </p:spTree>
    <p:extLst>
      <p:ext uri="{BB962C8B-B14F-4D97-AF65-F5344CB8AC3E}">
        <p14:creationId xmlns:p14="http://schemas.microsoft.com/office/powerpoint/2010/main" val="189195972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GPS Lines of Position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5373687" cy="4955203"/>
          </a:xfrm>
          <a:prstGeom prst="rect">
            <a:avLst/>
          </a:prstGeom>
          <a:noFill/>
        </p:spPr>
        <p:txBody>
          <a:bodyPr wrap="square" rtlCol="0">
            <a:spAutoFit/>
          </a:bodyPr>
          <a:lstStyle/>
          <a:p>
            <a:pPr algn="l"/>
            <a:r>
              <a:rPr lang="en-US" sz="2400" dirty="0">
                <a:latin typeface="Times New Roman" panose="02020603050405020304" pitchFamily="18" charset="0"/>
                <a:cs typeface="Times New Roman" panose="02020603050405020304" pitchFamily="18" charset="0"/>
              </a:rPr>
              <a:t>-Just like a range LOP, we know we are somewhere on this sphere, because our distance from the satellite can exist in a 3D space around the satellite.</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-With an additional 3 satellites, we can find the intersection of the spheres. This is our position and altitude on the Earth!</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-This process is called </a:t>
            </a:r>
            <a:r>
              <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Trilateration</a:t>
            </a:r>
            <a:r>
              <a:rPr lang="en-US" sz="2400" dirty="0">
                <a:latin typeface="Times New Roman" panose="02020603050405020304" pitchFamily="18" charset="0"/>
                <a:cs typeface="Times New Roman" panose="02020603050405020304" pitchFamily="18" charset="0"/>
              </a:rPr>
              <a:t> (measurement of distances).</a:t>
            </a:r>
            <a:endParaRPr lang="en-US" sz="2000" dirty="0">
              <a:latin typeface="Times New Roman" panose="02020603050405020304" pitchFamily="18" charset="0"/>
              <a:cs typeface="Times New Roman" panose="02020603050405020304" pitchFamily="18" charset="0"/>
            </a:endParaRPr>
          </a:p>
          <a:p>
            <a:pPr algn="l"/>
            <a:endParaRPr lang="en-US"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A7E862C-629B-4AD6-AA50-564DBBBE71BB}"/>
              </a:ext>
            </a:extLst>
          </p:cNvPr>
          <p:cNvPicPr>
            <a:picLocks noChangeAspect="1"/>
          </p:cNvPicPr>
          <p:nvPr/>
        </p:nvPicPr>
        <p:blipFill>
          <a:blip r:embed="rId5"/>
          <a:stretch>
            <a:fillRect/>
          </a:stretch>
        </p:blipFill>
        <p:spPr>
          <a:xfrm>
            <a:off x="5463551" y="1727558"/>
            <a:ext cx="3528049" cy="4673242"/>
          </a:xfrm>
          <a:prstGeom prst="rect">
            <a:avLst/>
          </a:prstGeom>
        </p:spPr>
      </p:pic>
    </p:spTree>
    <p:extLst>
      <p:ext uri="{BB962C8B-B14F-4D97-AF65-F5344CB8AC3E}">
        <p14:creationId xmlns:p14="http://schemas.microsoft.com/office/powerpoint/2010/main" val="50967415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PPS and SPS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4585871"/>
          </a:xfrm>
          <a:prstGeom prst="rect">
            <a:avLst/>
          </a:prstGeom>
          <a:noFill/>
        </p:spPr>
        <p:txBody>
          <a:bodyPr wrap="square" rtlCol="0">
            <a:spAutoFit/>
          </a:bodyPr>
          <a:lstStyle/>
          <a:p>
            <a:pPr algn="l"/>
            <a:r>
              <a:rPr lang="en-US" sz="2800" dirty="0">
                <a:latin typeface="Times New Roman" panose="02020603050405020304" pitchFamily="18" charset="0"/>
                <a:cs typeface="Times New Roman" panose="02020603050405020304" pitchFamily="18" charset="0"/>
              </a:rPr>
              <a:t>-GPS provides two levels of navigational accuracy: </a:t>
            </a:r>
            <a:r>
              <a:rPr lang="en-US"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Precise Positioning Service </a:t>
            </a:r>
            <a:r>
              <a:rPr lang="en-US" sz="2800" dirty="0">
                <a:latin typeface="Times New Roman" panose="02020603050405020304" pitchFamily="18" charset="0"/>
                <a:cs typeface="Times New Roman" panose="02020603050405020304" pitchFamily="18" charset="0"/>
              </a:rPr>
              <a:t>(PPS) and </a:t>
            </a:r>
            <a:r>
              <a:rPr lang="en-US"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Standard Positioning Service</a:t>
            </a:r>
            <a:r>
              <a:rPr lang="en-US" sz="2800" dirty="0">
                <a:latin typeface="Times New Roman" panose="02020603050405020304" pitchFamily="18" charset="0"/>
                <a:cs typeface="Times New Roman" panose="02020603050405020304" pitchFamily="18" charset="0"/>
              </a:rPr>
              <a:t> (SPS).</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-PPS is available only to authorized users, specifically the U.S and Allied militaries.</a:t>
            </a:r>
          </a:p>
          <a:p>
            <a:pPr algn="l"/>
            <a:r>
              <a:rPr lang="en-US" sz="2000" dirty="0">
                <a:latin typeface="Times New Roman" panose="02020603050405020304" pitchFamily="18" charset="0"/>
                <a:cs typeface="Times New Roman" panose="02020603050405020304" pitchFamily="18" charset="0"/>
              </a:rPr>
              <a:t>-PPS receivers must be crypto-key loaded.</a:t>
            </a:r>
          </a:p>
          <a:p>
            <a:pPr algn="l"/>
            <a:r>
              <a:rPr lang="en-US" sz="2000" dirty="0">
                <a:latin typeface="Times New Roman" panose="02020603050405020304" pitchFamily="18" charset="0"/>
                <a:cs typeface="Times New Roman" panose="02020603050405020304" pitchFamily="18" charset="0"/>
              </a:rPr>
              <a:t>-PPS can use two GPS codes:  Y code (anti-spoofing equipped) or the C/A code (not equipped with anti-spoofing).</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-SPS is available worldwide to anyone with a receiver.</a:t>
            </a:r>
          </a:p>
          <a:p>
            <a:pPr algn="l"/>
            <a:r>
              <a:rPr lang="en-US" sz="2000" dirty="0">
                <a:latin typeface="Times New Roman" panose="02020603050405020304" pitchFamily="18" charset="0"/>
                <a:cs typeface="Times New Roman" panose="02020603050405020304" pitchFamily="18" charset="0"/>
              </a:rPr>
              <a:t>-SPS can only use the C/A code.</a:t>
            </a:r>
            <a:endParaRPr lang="en-US" sz="2800" dirty="0">
              <a:latin typeface="Times New Roman" panose="02020603050405020304" pitchFamily="18" charset="0"/>
              <a:cs typeface="Times New Roman" panose="02020603050405020304" pitchFamily="18" charset="0"/>
            </a:endParaRPr>
          </a:p>
          <a:p>
            <a:pPr algn="l"/>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10722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GPS Control Segments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8947223" cy="4401205"/>
          </a:xfrm>
          <a:prstGeom prst="rect">
            <a:avLst/>
          </a:prstGeom>
          <a:noFill/>
        </p:spPr>
        <p:txBody>
          <a:bodyPr wrap="square" rtlCol="0">
            <a:spAutoFit/>
          </a:bodyPr>
          <a:lstStyle/>
          <a:p>
            <a:pPr algn="l"/>
            <a:r>
              <a:rPr lang="en-US" sz="2800" dirty="0">
                <a:latin typeface="Times New Roman" panose="02020603050405020304" pitchFamily="18" charset="0"/>
                <a:cs typeface="Times New Roman" panose="02020603050405020304" pitchFamily="18" charset="0"/>
              </a:rPr>
              <a:t>-There are three segments that comprise the GPS system:</a:t>
            </a:r>
          </a:p>
          <a:p>
            <a:pPr algn="l"/>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SPACE</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CONTROL</a:t>
            </a:r>
          </a:p>
          <a:p>
            <a:pPr algn="ctr"/>
            <a:endParaRPr lang="en-US" sz="2800" dirty="0">
              <a:latin typeface="Times New Roman" panose="02020603050405020304" pitchFamily="18" charset="0"/>
              <a:cs typeface="Times New Roman" panose="02020603050405020304" pitchFamily="18" charset="0"/>
            </a:endParaRPr>
          </a:p>
          <a:p>
            <a:pPr algn="ct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USER</a:t>
            </a:r>
          </a:p>
          <a:p>
            <a:pPr algn="l"/>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553197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Space Segment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5602287" cy="4678204"/>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-The US maintains a constellation of 27 satellites.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-Flown and operated by the Space Force.</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-Satellites are flown on 6 planes with a 55°inclination to gain maximum coverage from the Earth’s surface. </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-Satellites are 12,600nm above Earth’s surface and complete an orbit every 12hrs. </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-Each satellite is fitted with an atomic clock and transmits a unique time coded signal. </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-Satellites are constantly replaced with updated technology.</a:t>
            </a:r>
          </a:p>
          <a:p>
            <a:pPr algn="l"/>
            <a:endParaRPr lang="en-US"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01A233F-FBA8-41CF-8EF9-06924151D9C0}"/>
              </a:ext>
            </a:extLst>
          </p:cNvPr>
          <p:cNvPicPr>
            <a:picLocks noChangeAspect="1"/>
          </p:cNvPicPr>
          <p:nvPr/>
        </p:nvPicPr>
        <p:blipFill>
          <a:blip r:embed="rId5"/>
          <a:stretch>
            <a:fillRect/>
          </a:stretch>
        </p:blipFill>
        <p:spPr>
          <a:xfrm>
            <a:off x="6388576" y="1785570"/>
            <a:ext cx="2347163" cy="2005758"/>
          </a:xfrm>
          <a:prstGeom prst="rect">
            <a:avLst/>
          </a:prstGeom>
        </p:spPr>
      </p:pic>
      <p:pic>
        <p:nvPicPr>
          <p:cNvPr id="3" name="Picture 2">
            <a:extLst>
              <a:ext uri="{FF2B5EF4-FFF2-40B4-BE49-F238E27FC236}">
                <a16:creationId xmlns:a16="http://schemas.microsoft.com/office/drawing/2014/main" id="{5113F6CF-143B-427A-8B10-CF0BC9B88E3A}"/>
              </a:ext>
            </a:extLst>
          </p:cNvPr>
          <p:cNvPicPr>
            <a:picLocks noChangeAspect="1"/>
          </p:cNvPicPr>
          <p:nvPr/>
        </p:nvPicPr>
        <p:blipFill>
          <a:blip r:embed="rId6"/>
          <a:stretch>
            <a:fillRect/>
          </a:stretch>
        </p:blipFill>
        <p:spPr>
          <a:xfrm>
            <a:off x="6625382" y="3888622"/>
            <a:ext cx="1981372" cy="2523963"/>
          </a:xfrm>
          <a:prstGeom prst="rect">
            <a:avLst/>
          </a:prstGeom>
        </p:spPr>
      </p:pic>
    </p:spTree>
    <p:extLst>
      <p:ext uri="{BB962C8B-B14F-4D97-AF65-F5344CB8AC3E}">
        <p14:creationId xmlns:p14="http://schemas.microsoft.com/office/powerpoint/2010/main" val="32691700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a:latin typeface="Calibri" panose="020F0502020204030204" pitchFamily="34" charset="0"/>
                <a:cs typeface="Calibri" panose="020F0502020204030204" pitchFamily="34" charset="0"/>
              </a:rPr>
              <a:t>International Regulation</a:t>
            </a: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EAB6234-B79A-4C9D-82D5-8AA02B913C34}"/>
              </a:ext>
            </a:extLst>
          </p:cNvPr>
          <p:cNvPicPr>
            <a:picLocks noChangeAspect="1"/>
          </p:cNvPicPr>
          <p:nvPr/>
        </p:nvPicPr>
        <p:blipFill rotWithShape="1">
          <a:blip r:embed="rId5"/>
          <a:srcRect l="13066" t="35730" r="59167" b="14444"/>
          <a:stretch/>
        </p:blipFill>
        <p:spPr>
          <a:xfrm>
            <a:off x="332210" y="1894740"/>
            <a:ext cx="8278390" cy="4177820"/>
          </a:xfrm>
          <a:prstGeom prst="rect">
            <a:avLst/>
          </a:prstGeom>
        </p:spPr>
      </p:pic>
    </p:spTree>
    <p:extLst>
      <p:ext uri="{BB962C8B-B14F-4D97-AF65-F5344CB8AC3E}">
        <p14:creationId xmlns:p14="http://schemas.microsoft.com/office/powerpoint/2010/main" val="236088241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Control Segment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5602287" cy="4955203"/>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-Maintains and updates the space segment.</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	-6 Monitor Stations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	-1 Master Control Station (MCS)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	-4 Ground Stations/Antennas</a:t>
            </a:r>
          </a:p>
          <a:p>
            <a:pPr algn="l"/>
            <a:endParaRPr lang="en-US" sz="1800" dirty="0">
              <a:latin typeface="Times New Roman" panose="02020603050405020304" pitchFamily="18" charset="0"/>
              <a:cs typeface="Times New Roman" panose="02020603050405020304" pitchFamily="18" charset="0"/>
            </a:endParaRPr>
          </a:p>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Monitor Stations</a:t>
            </a:r>
            <a:r>
              <a:rPr lang="en-US" sz="1800" dirty="0">
                <a:latin typeface="Times New Roman" panose="02020603050405020304" pitchFamily="18" charset="0"/>
                <a:cs typeface="Times New Roman" panose="02020603050405020304" pitchFamily="18" charset="0"/>
              </a:rPr>
              <a:t>: passively track all satellites in view, accumulating range data</a:t>
            </a:r>
          </a:p>
          <a:p>
            <a:pPr algn="l"/>
            <a:endParaRPr lang="en-US" sz="1800" dirty="0">
              <a:latin typeface="Times New Roman" panose="02020603050405020304" pitchFamily="18" charset="0"/>
              <a:cs typeface="Times New Roman" panose="02020603050405020304" pitchFamily="18" charset="0"/>
            </a:endParaRPr>
          </a:p>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Master Control Station</a:t>
            </a:r>
            <a:r>
              <a:rPr lang="en-US" sz="1800" dirty="0">
                <a:latin typeface="Times New Roman" panose="02020603050405020304" pitchFamily="18" charset="0"/>
                <a:cs typeface="Times New Roman" panose="02020603050405020304" pitchFamily="18" charset="0"/>
              </a:rPr>
              <a:t>: processes the data &amp; updates satellites’ navigation messages</a:t>
            </a:r>
          </a:p>
          <a:p>
            <a:pPr algn="l"/>
            <a:endParaRPr lang="en-US" sz="1800" dirty="0">
              <a:latin typeface="Times New Roman" panose="02020603050405020304" pitchFamily="18" charset="0"/>
              <a:cs typeface="Times New Roman" panose="02020603050405020304" pitchFamily="18" charset="0"/>
            </a:endParaRPr>
          </a:p>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Ground Stations</a:t>
            </a:r>
            <a:r>
              <a:rPr lang="en-US" sz="1800" dirty="0">
                <a:latin typeface="Times New Roman" panose="02020603050405020304" pitchFamily="18" charset="0"/>
                <a:cs typeface="Times New Roman" panose="02020603050405020304" pitchFamily="18" charset="0"/>
              </a:rPr>
              <a:t>: transmit  the navigation messages to the satellites</a:t>
            </a:r>
          </a:p>
          <a:p>
            <a:pPr algn="l"/>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22137D4-D1D0-4994-860B-B024F127C461}"/>
              </a:ext>
            </a:extLst>
          </p:cNvPr>
          <p:cNvPicPr>
            <a:picLocks noChangeAspect="1"/>
          </p:cNvPicPr>
          <p:nvPr/>
        </p:nvPicPr>
        <p:blipFill>
          <a:blip r:embed="rId5"/>
          <a:stretch>
            <a:fillRect/>
          </a:stretch>
        </p:blipFill>
        <p:spPr>
          <a:xfrm>
            <a:off x="5769365" y="2252431"/>
            <a:ext cx="2926334" cy="3048264"/>
          </a:xfrm>
          <a:prstGeom prst="rect">
            <a:avLst/>
          </a:prstGeom>
        </p:spPr>
      </p:pic>
    </p:spTree>
    <p:extLst>
      <p:ext uri="{BB962C8B-B14F-4D97-AF65-F5344CB8AC3E}">
        <p14:creationId xmlns:p14="http://schemas.microsoft.com/office/powerpoint/2010/main" val="10016561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0BBB5F2-4A80-4CF9-BBCC-4CB44B68842B}"/>
              </a:ext>
            </a:extLst>
          </p:cNvPr>
          <p:cNvPicPr>
            <a:picLocks noChangeAspect="1"/>
          </p:cNvPicPr>
          <p:nvPr/>
        </p:nvPicPr>
        <p:blipFill>
          <a:blip r:embed="rId3"/>
          <a:stretch>
            <a:fillRect/>
          </a:stretch>
        </p:blipFill>
        <p:spPr>
          <a:xfrm>
            <a:off x="0" y="-10259"/>
            <a:ext cx="9144000" cy="1384515"/>
          </a:xfrm>
          <a:prstGeom prst="rect">
            <a:avLst/>
          </a:prstGeom>
        </p:spPr>
      </p:pic>
      <p:sp>
        <p:nvSpPr>
          <p:cNvPr id="28" name="Google Shape;109;p4">
            <a:extLst>
              <a:ext uri="{FF2B5EF4-FFF2-40B4-BE49-F238E27FC236}">
                <a16:creationId xmlns:a16="http://schemas.microsoft.com/office/drawing/2014/main" id="{5CAB0975-A5F2-4775-8FEB-D57464E48D68}"/>
              </a:ext>
            </a:extLst>
          </p:cNvPr>
          <p:cNvSpPr txBox="1">
            <a:spLocks/>
          </p:cNvSpPr>
          <p:nvPr/>
        </p:nvSpPr>
        <p:spPr>
          <a:xfrm>
            <a:off x="1349592" y="44450"/>
            <a:ext cx="6689856" cy="92333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000" dirty="0">
                <a:solidFill>
                  <a:schemeClr val="bg1"/>
                </a:solidFill>
                <a:latin typeface="Calibri" panose="020F0502020204030204" pitchFamily="34" charset="0"/>
                <a:cs typeface="Calibri" panose="020F0502020204030204" pitchFamily="34" charset="0"/>
              </a:rPr>
              <a:t>What are the 3 Segments of NAVSTAR GPS?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NN310 - Advanced Navigation (NAV_2)</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1FEB6149-29E7-4E5B-B08A-88811ABC79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5EBE136-3C9D-4BC7-8A2F-8982EB328657}"/>
              </a:ext>
            </a:extLst>
          </p:cNvPr>
          <p:cNvSpPr/>
          <p:nvPr/>
        </p:nvSpPr>
        <p:spPr>
          <a:xfrm>
            <a:off x="51753" y="1492472"/>
            <a:ext cx="7816310" cy="369332"/>
          </a:xfrm>
          <a:prstGeom prst="rect">
            <a:avLst/>
          </a:prstGeom>
        </p:spPr>
        <p:txBody>
          <a:bodyPr wrap="square">
            <a:spAutoFit/>
          </a:bodyPr>
          <a:lstStyle/>
          <a:p>
            <a:pPr algn="l"/>
            <a:r>
              <a:rPr lang="en-US" sz="1800" b="0" dirty="0">
                <a:solidFill>
                  <a:srgbClr val="000000"/>
                </a:solidFill>
                <a:latin typeface="Trebuchet MS" panose="020B0603020202020204" pitchFamily="34" charset="0"/>
              </a:rPr>
              <a:t>There are 3 Segments that comprise the NAVSTAR GPS system: </a:t>
            </a:r>
            <a:endParaRPr lang="en-US" sz="1800" b="0" dirty="0"/>
          </a:p>
        </p:txBody>
      </p:sp>
      <p:sp>
        <p:nvSpPr>
          <p:cNvPr id="16" name="Rectangle 15">
            <a:extLst>
              <a:ext uri="{FF2B5EF4-FFF2-40B4-BE49-F238E27FC236}">
                <a16:creationId xmlns:a16="http://schemas.microsoft.com/office/drawing/2014/main" id="{FB905A1A-4D1C-4D80-965C-06793EAA8458}"/>
              </a:ext>
            </a:extLst>
          </p:cNvPr>
          <p:cNvSpPr/>
          <p:nvPr/>
        </p:nvSpPr>
        <p:spPr>
          <a:xfrm>
            <a:off x="82671" y="1899470"/>
            <a:ext cx="6043370" cy="369332"/>
          </a:xfrm>
          <a:prstGeom prst="rect">
            <a:avLst/>
          </a:prstGeom>
        </p:spPr>
        <p:txBody>
          <a:bodyPr wrap="square">
            <a:spAutoFit/>
          </a:bodyPr>
          <a:lstStyle/>
          <a:p>
            <a:pPr algn="l"/>
            <a:r>
              <a:rPr lang="en-US" sz="1800" dirty="0">
                <a:solidFill>
                  <a:srgbClr val="000000"/>
                </a:solidFill>
                <a:latin typeface="Trebuchet MS" panose="020B0603020202020204" pitchFamily="34" charset="0"/>
              </a:rPr>
              <a:t>Control Segment</a:t>
            </a:r>
            <a:endParaRPr lang="en-US" sz="1800" dirty="0"/>
          </a:p>
        </p:txBody>
      </p:sp>
      <p:sp>
        <p:nvSpPr>
          <p:cNvPr id="17" name="Rectangle 16">
            <a:extLst>
              <a:ext uri="{FF2B5EF4-FFF2-40B4-BE49-F238E27FC236}">
                <a16:creationId xmlns:a16="http://schemas.microsoft.com/office/drawing/2014/main" id="{332B21A3-D023-4C8C-BF34-A81E590EBE0A}"/>
              </a:ext>
            </a:extLst>
          </p:cNvPr>
          <p:cNvSpPr/>
          <p:nvPr/>
        </p:nvSpPr>
        <p:spPr>
          <a:xfrm>
            <a:off x="51752" y="2285566"/>
            <a:ext cx="6653847" cy="646331"/>
          </a:xfrm>
          <a:prstGeom prst="rect">
            <a:avLst/>
          </a:prstGeom>
        </p:spPr>
        <p:txBody>
          <a:bodyPr wrap="square">
            <a:spAutoFit/>
          </a:bodyPr>
          <a:lstStyle/>
          <a:p>
            <a:pPr algn="l"/>
            <a:r>
              <a:rPr lang="en-US" sz="1800" b="0" dirty="0">
                <a:solidFill>
                  <a:srgbClr val="000000"/>
                </a:solidFill>
                <a:latin typeface="Trebuchet MS" panose="020B0603020202020204" pitchFamily="34" charset="0"/>
              </a:rPr>
              <a:t>Operated between US Air Force 2</a:t>
            </a:r>
            <a:r>
              <a:rPr lang="en-US" sz="1800" b="0" baseline="30000" dirty="0">
                <a:solidFill>
                  <a:srgbClr val="000000"/>
                </a:solidFill>
                <a:latin typeface="Trebuchet MS" panose="020B0603020202020204" pitchFamily="34" charset="0"/>
              </a:rPr>
              <a:t>nd</a:t>
            </a:r>
            <a:r>
              <a:rPr lang="en-US" sz="1800" b="0" dirty="0">
                <a:solidFill>
                  <a:srgbClr val="000000"/>
                </a:solidFill>
                <a:latin typeface="Trebuchet MS" panose="020B0603020202020204" pitchFamily="34" charset="0"/>
              </a:rPr>
              <a:t> Space Ops Squadron and Space Force.</a:t>
            </a:r>
            <a:endParaRPr lang="en-US" sz="1800" b="0" dirty="0"/>
          </a:p>
        </p:txBody>
      </p:sp>
      <p:sp>
        <p:nvSpPr>
          <p:cNvPr id="18" name="Rectangle 17">
            <a:extLst>
              <a:ext uri="{FF2B5EF4-FFF2-40B4-BE49-F238E27FC236}">
                <a16:creationId xmlns:a16="http://schemas.microsoft.com/office/drawing/2014/main" id="{9EF09CE3-3408-4A3E-A97D-E63E2EEA3767}"/>
              </a:ext>
            </a:extLst>
          </p:cNvPr>
          <p:cNvSpPr/>
          <p:nvPr/>
        </p:nvSpPr>
        <p:spPr>
          <a:xfrm>
            <a:off x="51752" y="3089379"/>
            <a:ext cx="6043370" cy="1754326"/>
          </a:xfrm>
          <a:prstGeom prst="rect">
            <a:avLst/>
          </a:prstGeom>
        </p:spPr>
        <p:txBody>
          <a:bodyPr wrap="square">
            <a:spAutoFit/>
          </a:bodyPr>
          <a:lstStyle/>
          <a:p>
            <a:pPr algn="l"/>
            <a:r>
              <a:rPr lang="en-US" sz="1800" b="0" dirty="0">
                <a:solidFill>
                  <a:srgbClr val="000000"/>
                </a:solidFill>
                <a:latin typeface="Trebuchet MS" panose="020B0603020202020204" pitchFamily="34" charset="0"/>
              </a:rPr>
              <a:t>Comprises a Master Control Station (MCS) at Schriever AFB Colorado.</a:t>
            </a:r>
          </a:p>
          <a:p>
            <a:pPr algn="l"/>
            <a:endParaRPr lang="en-US" sz="1800" b="0" dirty="0">
              <a:solidFill>
                <a:srgbClr val="000000"/>
              </a:solidFill>
              <a:latin typeface="Trebuchet MS" panose="020B0603020202020204" pitchFamily="34" charset="0"/>
            </a:endParaRPr>
          </a:p>
          <a:p>
            <a:pPr algn="l"/>
            <a:r>
              <a:rPr lang="en-US" sz="1800" b="0" dirty="0">
                <a:solidFill>
                  <a:srgbClr val="000000"/>
                </a:solidFill>
                <a:latin typeface="Trebuchet MS" panose="020B0603020202020204" pitchFamily="34" charset="0"/>
              </a:rPr>
              <a:t>Uses Monitoring Stations and Ground Antennas located all over the globe to monitor, control and update the system. </a:t>
            </a:r>
          </a:p>
        </p:txBody>
      </p:sp>
      <p:pic>
        <p:nvPicPr>
          <p:cNvPr id="4" name="Picture 3">
            <a:extLst>
              <a:ext uri="{FF2B5EF4-FFF2-40B4-BE49-F238E27FC236}">
                <a16:creationId xmlns:a16="http://schemas.microsoft.com/office/drawing/2014/main" id="{5382A7AC-D977-4553-B303-BEE8B69D3141}"/>
              </a:ext>
            </a:extLst>
          </p:cNvPr>
          <p:cNvPicPr>
            <a:picLocks noChangeAspect="1"/>
          </p:cNvPicPr>
          <p:nvPr/>
        </p:nvPicPr>
        <p:blipFill>
          <a:blip r:embed="rId5"/>
          <a:stretch>
            <a:fillRect/>
          </a:stretch>
        </p:blipFill>
        <p:spPr>
          <a:xfrm>
            <a:off x="7160536" y="3213407"/>
            <a:ext cx="1983464" cy="2526705"/>
          </a:xfrm>
          <a:prstGeom prst="rect">
            <a:avLst/>
          </a:prstGeom>
        </p:spPr>
      </p:pic>
      <p:pic>
        <p:nvPicPr>
          <p:cNvPr id="2" name="Picture 1">
            <a:extLst>
              <a:ext uri="{FF2B5EF4-FFF2-40B4-BE49-F238E27FC236}">
                <a16:creationId xmlns:a16="http://schemas.microsoft.com/office/drawing/2014/main" id="{77BBE6BE-7E02-4395-953D-8F0D3F7E3695}"/>
              </a:ext>
            </a:extLst>
          </p:cNvPr>
          <p:cNvPicPr>
            <a:picLocks noChangeAspect="1"/>
          </p:cNvPicPr>
          <p:nvPr/>
        </p:nvPicPr>
        <p:blipFill>
          <a:blip r:embed="rId6"/>
          <a:stretch>
            <a:fillRect/>
          </a:stretch>
        </p:blipFill>
        <p:spPr>
          <a:xfrm>
            <a:off x="7437893" y="1594157"/>
            <a:ext cx="1428750" cy="1619250"/>
          </a:xfrm>
          <a:prstGeom prst="rect">
            <a:avLst/>
          </a:prstGeom>
        </p:spPr>
      </p:pic>
      <p:sp>
        <p:nvSpPr>
          <p:cNvPr id="15" name="Rectangle 14">
            <a:extLst>
              <a:ext uri="{FF2B5EF4-FFF2-40B4-BE49-F238E27FC236}">
                <a16:creationId xmlns:a16="http://schemas.microsoft.com/office/drawing/2014/main" id="{B4C52B0D-601B-4262-8F17-8A79501CC7B2}"/>
              </a:ext>
            </a:extLst>
          </p:cNvPr>
          <p:cNvSpPr/>
          <p:nvPr/>
        </p:nvSpPr>
        <p:spPr>
          <a:xfrm>
            <a:off x="-228600" y="-152400"/>
            <a:ext cx="11506200" cy="7772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CE5413B-9B97-4056-8AAC-16D95B69B796}"/>
              </a:ext>
            </a:extLst>
          </p:cNvPr>
          <p:cNvPicPr>
            <a:picLocks noChangeAspect="1"/>
          </p:cNvPicPr>
          <p:nvPr/>
        </p:nvPicPr>
        <p:blipFill rotWithShape="1">
          <a:blip r:embed="rId7"/>
          <a:srcRect l="42164" t="19873" r="52450" b="28079"/>
          <a:stretch/>
        </p:blipFill>
        <p:spPr>
          <a:xfrm>
            <a:off x="1008788" y="455509"/>
            <a:ext cx="2782887" cy="5043163"/>
          </a:xfrm>
          <a:prstGeom prst="rect">
            <a:avLst/>
          </a:prstGeom>
        </p:spPr>
      </p:pic>
      <p:pic>
        <p:nvPicPr>
          <p:cNvPr id="27" name="Picture 26">
            <a:extLst>
              <a:ext uri="{FF2B5EF4-FFF2-40B4-BE49-F238E27FC236}">
                <a16:creationId xmlns:a16="http://schemas.microsoft.com/office/drawing/2014/main" id="{E7DC981A-05E2-414F-AF24-EF10E5187C16}"/>
              </a:ext>
            </a:extLst>
          </p:cNvPr>
          <p:cNvPicPr>
            <a:picLocks noChangeAspect="1"/>
          </p:cNvPicPr>
          <p:nvPr/>
        </p:nvPicPr>
        <p:blipFill rotWithShape="1">
          <a:blip r:embed="rId7"/>
          <a:srcRect l="52661" t="21223" r="42454" b="4522"/>
          <a:stretch/>
        </p:blipFill>
        <p:spPr>
          <a:xfrm>
            <a:off x="6271751" y="578636"/>
            <a:ext cx="2375441" cy="6772120"/>
          </a:xfrm>
          <a:prstGeom prst="rect">
            <a:avLst/>
          </a:prstGeom>
        </p:spPr>
      </p:pic>
      <p:pic>
        <p:nvPicPr>
          <p:cNvPr id="11269" name="Picture 5" descr="Map showing the master control station at Schriever AFB Colorado; alternate master control station at Vandenberg AFB California; ground antennas in Cape Canaveral Florida, Ascension, Diego Garcia, and Kwajalein; AFCSN remote tracking stations in Hawaii, Vandenberg AFB, New Hampshire, Greenland, United Kingdom, Diego Garcia, and Guam; Air Force monitoring stations in Hawaii, Schriever AFB, Cape Canaveral, Ascension, Diego Garcia, and Kwajalein; and NGA monitoring stations in Alaska, Ecuador, USNO Washington, Uruguay, United Kingdom, South Africa, Bahrain, South Korea, Australia, and New Zealand">
            <a:extLst>
              <a:ext uri="{FF2B5EF4-FFF2-40B4-BE49-F238E27FC236}">
                <a16:creationId xmlns:a16="http://schemas.microsoft.com/office/drawing/2014/main" id="{3C6F4D72-101F-479E-85BE-FA5B28C91F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279" y="480937"/>
            <a:ext cx="8333006" cy="4545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7416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User Segment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5602287" cy="4801314"/>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-Any device capable of receiving GPS information.</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-Cars, ships, aircrafts, drones, cell phones, watches, ATMs and much more.</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-Integrated into economic markets including farming, construction, logistical supply chain. </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-Critical to infrastructure including power grids, transportation, emergency services and flight safety. </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-Users are Passive to the GPS system. They cannot transmit any data to the Space or Control segment.</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-This provides some protection from illegal access to GPS infrastructure from hostile agents. </a:t>
            </a:r>
          </a:p>
          <a:p>
            <a:pPr algn="l"/>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994BC5B-56C9-41C1-AC65-EE2FBAECEC90}"/>
              </a:ext>
            </a:extLst>
          </p:cNvPr>
          <p:cNvPicPr>
            <a:picLocks noChangeAspect="1"/>
          </p:cNvPicPr>
          <p:nvPr/>
        </p:nvPicPr>
        <p:blipFill>
          <a:blip r:embed="rId5"/>
          <a:stretch>
            <a:fillRect/>
          </a:stretch>
        </p:blipFill>
        <p:spPr>
          <a:xfrm>
            <a:off x="5823154" y="1749127"/>
            <a:ext cx="3133616" cy="1457070"/>
          </a:xfrm>
          <a:prstGeom prst="rect">
            <a:avLst/>
          </a:prstGeom>
        </p:spPr>
      </p:pic>
      <p:pic>
        <p:nvPicPr>
          <p:cNvPr id="3" name="Picture 2">
            <a:extLst>
              <a:ext uri="{FF2B5EF4-FFF2-40B4-BE49-F238E27FC236}">
                <a16:creationId xmlns:a16="http://schemas.microsoft.com/office/drawing/2014/main" id="{65688791-7006-41D9-B90A-D91A00EF1FF8}"/>
              </a:ext>
            </a:extLst>
          </p:cNvPr>
          <p:cNvPicPr>
            <a:picLocks noChangeAspect="1"/>
          </p:cNvPicPr>
          <p:nvPr/>
        </p:nvPicPr>
        <p:blipFill>
          <a:blip r:embed="rId6"/>
          <a:stretch>
            <a:fillRect/>
          </a:stretch>
        </p:blipFill>
        <p:spPr>
          <a:xfrm>
            <a:off x="6053212" y="3253406"/>
            <a:ext cx="2676376" cy="1707028"/>
          </a:xfrm>
          <a:prstGeom prst="rect">
            <a:avLst/>
          </a:prstGeom>
        </p:spPr>
      </p:pic>
      <p:pic>
        <p:nvPicPr>
          <p:cNvPr id="6" name="Picture 5">
            <a:extLst>
              <a:ext uri="{FF2B5EF4-FFF2-40B4-BE49-F238E27FC236}">
                <a16:creationId xmlns:a16="http://schemas.microsoft.com/office/drawing/2014/main" id="{C6ED38B0-EEFF-4234-A56C-A8A0940AC238}"/>
              </a:ext>
            </a:extLst>
          </p:cNvPr>
          <p:cNvPicPr>
            <a:picLocks noChangeAspect="1"/>
          </p:cNvPicPr>
          <p:nvPr/>
        </p:nvPicPr>
        <p:blipFill>
          <a:blip r:embed="rId7"/>
          <a:stretch>
            <a:fillRect/>
          </a:stretch>
        </p:blipFill>
        <p:spPr>
          <a:xfrm>
            <a:off x="6477000" y="5110038"/>
            <a:ext cx="1981372" cy="1207113"/>
          </a:xfrm>
          <a:prstGeom prst="rect">
            <a:avLst/>
          </a:prstGeom>
        </p:spPr>
      </p:pic>
    </p:spTree>
    <p:extLst>
      <p:ext uri="{BB962C8B-B14F-4D97-AF65-F5344CB8AC3E}">
        <p14:creationId xmlns:p14="http://schemas.microsoft.com/office/powerpoint/2010/main" val="25296497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3600" dirty="0">
                <a:latin typeface="Calibri" panose="020F0502020204030204" pitchFamily="34" charset="0"/>
                <a:cs typeface="Calibri" panose="020F0502020204030204" pitchFamily="34" charset="0"/>
              </a:rPr>
              <a:t>Figure of Merit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4" y="1749127"/>
            <a:ext cx="4329670" cy="4801314"/>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-GPS accuracy is characterized by </a:t>
            </a: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Figure of Merit</a:t>
            </a:r>
            <a:r>
              <a:rPr lang="en-US" sz="1600" dirty="0">
                <a:latin typeface="Times New Roman" panose="02020603050405020304" pitchFamily="18" charset="0"/>
                <a:cs typeface="Times New Roman" panose="02020603050405020304" pitchFamily="18" charset="0"/>
              </a:rPr>
              <a:t> (FOM). </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-FOM is a value between 1-9 of which 1 is the most accurate GPS position and 9 the least accurate. </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-FOM 1 is when GPS accuracy is better than 25m / 82ft / 27.3yds. That is, less than the distance from the bow to the 4.5inch gun.</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-NAVDORM defines what FOM is required to use GPS as the primary positioning source for different types of navigation, from Restricted Water to Open Ocean.</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If accuracy requirements aren’t met, GPS cannot be used. </a:t>
            </a:r>
          </a:p>
          <a:p>
            <a:pPr algn="l"/>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20F2BC1-74E2-44EF-A7AE-64207C6385B3}"/>
              </a:ext>
            </a:extLst>
          </p:cNvPr>
          <p:cNvPicPr>
            <a:picLocks noChangeAspect="1"/>
          </p:cNvPicPr>
          <p:nvPr/>
        </p:nvPicPr>
        <p:blipFill>
          <a:blip r:embed="rId5"/>
          <a:stretch>
            <a:fillRect/>
          </a:stretch>
        </p:blipFill>
        <p:spPr>
          <a:xfrm>
            <a:off x="4363878" y="1770896"/>
            <a:ext cx="4676037" cy="4706520"/>
          </a:xfrm>
          <a:prstGeom prst="rect">
            <a:avLst/>
          </a:prstGeom>
        </p:spPr>
      </p:pic>
    </p:spTree>
    <p:extLst>
      <p:ext uri="{BB962C8B-B14F-4D97-AF65-F5344CB8AC3E}">
        <p14:creationId xmlns:p14="http://schemas.microsoft.com/office/powerpoint/2010/main" val="398074724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821AFF-53EE-456E-AB13-B6B7478DC25A}"/>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0" y="1676400"/>
          <a:ext cx="9143999" cy="4998720"/>
        </p:xfrm>
        <a:graphic>
          <a:graphicData uri="http://schemas.openxmlformats.org/drawingml/2006/table">
            <a:tbl>
              <a:tblPr firstRow="1" firstCol="1" bandRow="1">
                <a:tableStyleId>{5C22544A-7EE6-4342-B048-85BDC9FD1C3A}</a:tableStyleId>
              </a:tblPr>
              <a:tblGrid>
                <a:gridCol w="9143999">
                  <a:extLst>
                    <a:ext uri="{9D8B030D-6E8A-4147-A177-3AD203B41FA5}">
                      <a16:colId xmlns:a16="http://schemas.microsoft.com/office/drawing/2014/main" val="460837169"/>
                    </a:ext>
                  </a:extLst>
                </a:gridCol>
              </a:tblGrid>
              <a:tr h="2369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B w="38100" cmpd="sng">
                      <a:noFill/>
                    </a:lnB>
                    <a:noFill/>
                  </a:tcPr>
                </a:tc>
                <a:extLst>
                  <a:ext uri="{0D108BD9-81ED-4DB2-BD59-A6C34878D82A}">
                    <a16:rowId xmlns:a16="http://schemas.microsoft.com/office/drawing/2014/main" val="2697198505"/>
                  </a:ext>
                </a:extLst>
              </a:tr>
              <a:tr h="4620833">
                <a:tc>
                  <a:txBody>
                    <a:bodyPr/>
                    <a:lstStyle/>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 – DESCRIBE E-Nav.</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2 - INTRODUCE an Electronic Chart System (ECS).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3 - INTRODUCE an Electronic Chart Display Information System (ECDIS).</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4 - DESCRIBE ECS performance standards.</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5 - DESCRIBE ECDIS performance standards.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6 - INTRODUCE ECDIS-N.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7 - DEMONSTRATE The features of ECDIS-N.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8 - INTRODUCE What an Electronic Chart is.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9 - DESCRIBE the legal aspects of using Electronic Charts.</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10 - INTRODUCE Raster Nautical Charts (RNCs).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11 - INTRODUCE Electronic Nautical Charts (ENCs) as Vector Charts.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12 - INTRODUCE Digital Nautical Charts (DNCs) as Vector Charts for the USN. </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13 - DESCRIBE Integrated Bridge Systems (IBS) and Navigation Sensor System Interface (NAVSSI).</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14 - DESCRIBE how to correct electronic charts to the most recent NTM and/or LNM.</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15 - DESCRIBE The advantages and disadvantages of Electronic Navigation Systems, including ECS, ECDIS and ECDIS-N.</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16 - UNDERSTAND the use of Time and satellites to determine a Line of Position (LOP).</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17 - DESCRIBE Trilateration and the need of 3 or more LOPs to generate a GPS fix.</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18 - DESCRIBE Standard Positioning Service (SPS) and Precise Positioning Service (SPS).</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19 - DESCRIBE the 3 segments of GPS.</a:t>
                      </a:r>
                    </a:p>
                    <a:p>
                      <a:pPr marL="0" marR="0" hangingPunct="0">
                        <a:spcBef>
                          <a:spcPts val="0"/>
                        </a:spcBef>
                        <a:spcAft>
                          <a:spcPts val="0"/>
                        </a:spcAft>
                      </a:pPr>
                      <a:r>
                        <a:rPr lang="en-US" sz="1400" dirty="0">
                          <a:solidFill>
                            <a:schemeClr val="tx1"/>
                          </a:solidFill>
                          <a:effectLst/>
                          <a:latin typeface="Times New Roman" panose="02020603050405020304" pitchFamily="18" charset="0"/>
                          <a:cs typeface="Times New Roman" panose="02020603050405020304" pitchFamily="18" charset="0"/>
                        </a:rPr>
                        <a:t>20 - DEFINE the term Figure of Merit (FOM).</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116475826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Electronic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80579632"/>
              </p:ext>
            </p:extLst>
          </p:nvPr>
        </p:nvGraphicFramePr>
        <p:xfrm>
          <a:off x="51753" y="1905000"/>
          <a:ext cx="4520247" cy="4500838"/>
        </p:xfrm>
        <a:graphic>
          <a:graphicData uri="http://schemas.openxmlformats.org/drawingml/2006/table">
            <a:tbl>
              <a:tblPr firstRow="1" firstCol="1" bandRow="1">
                <a:tableStyleId>{5C22544A-7EE6-4342-B048-85BDC9FD1C3A}</a:tableStyleId>
              </a:tblPr>
              <a:tblGrid>
                <a:gridCol w="45202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Electronic Navigation (E-Nav) </a:t>
                      </a:r>
                      <a:r>
                        <a:rPr lang="en-US" sz="2400" b="1" u="none" dirty="0">
                          <a:solidFill>
                            <a:schemeClr val="tx1"/>
                          </a:solidFill>
                          <a:effectLst/>
                          <a:latin typeface="Times New Roman" panose="02020603050405020304" pitchFamily="18" charset="0"/>
                          <a:ea typeface="Times New Roman" panose="02020603050405020304" pitchFamily="18" charset="0"/>
                        </a:rPr>
                        <a:t>is described by the IMO as:</a:t>
                      </a: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“the harmonized collection, integration, exchange, presentation and analysis of marine information on board and ashore by electronic means to enhance berth to berth navigation and related services for safety and security at sea and protection of the marine environment.”</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
        <p:nvSpPr>
          <p:cNvPr id="4" name="TextBox 3">
            <a:extLst>
              <a:ext uri="{FF2B5EF4-FFF2-40B4-BE49-F238E27FC236}">
                <a16:creationId xmlns:a16="http://schemas.microsoft.com/office/drawing/2014/main" id="{4DCE3F59-6ABE-4E66-A3BF-EF6329C395D9}"/>
              </a:ext>
            </a:extLst>
          </p:cNvPr>
          <p:cNvSpPr txBox="1"/>
          <p:nvPr/>
        </p:nvSpPr>
        <p:spPr>
          <a:xfrm>
            <a:off x="5029200" y="1828800"/>
            <a:ext cx="3810000" cy="4524315"/>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-In early 1990’s IMO adopted performance standards for Electronic Charting. </a:t>
            </a:r>
          </a:p>
          <a:p>
            <a:pPr algn="l"/>
            <a:r>
              <a:rPr lang="en-US" sz="1600" dirty="0">
                <a:latin typeface="Times New Roman" panose="02020603050405020304" pitchFamily="18" charset="0"/>
                <a:cs typeface="Times New Roman" panose="02020603050405020304" pitchFamily="18" charset="0"/>
              </a:rPr>
              <a:t>-In 2000, IMO adopted revised SOLAS Regulation V/19 for carriage for shipborne navigation systems and Electronic Chart Display Information Systems.</a:t>
            </a:r>
          </a:p>
          <a:p>
            <a:pPr algn="l"/>
            <a:r>
              <a:rPr lang="en-US" sz="1600" dirty="0">
                <a:latin typeface="Times New Roman" panose="02020603050405020304" pitchFamily="18" charset="0"/>
                <a:cs typeface="Times New Roman" panose="02020603050405020304" pitchFamily="18" charset="0"/>
              </a:rPr>
              <a:t>-In 2009, IMO amended V/19 to make carriage of ECDIS mandatory in ships and vessels of certain classes: </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All newly built passenger ships 	over 500 </a:t>
            </a:r>
            <a:r>
              <a:rPr lang="en-US" sz="1600" dirty="0" err="1">
                <a:latin typeface="Times New Roman" panose="02020603050405020304" pitchFamily="18" charset="0"/>
                <a:cs typeface="Times New Roman" panose="02020603050405020304" pitchFamily="18" charset="0"/>
              </a:rPr>
              <a:t>gt.</a:t>
            </a:r>
            <a:r>
              <a:rPr lang="en-US" sz="1600" dirty="0">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All newly built cargo ships 	over 3000gt. </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Phased introduction of fitting 	requirements to existing 	shipping. </a:t>
            </a:r>
          </a:p>
        </p:txBody>
      </p:sp>
    </p:spTree>
    <p:extLst>
      <p:ext uri="{BB962C8B-B14F-4D97-AF65-F5344CB8AC3E}">
        <p14:creationId xmlns:p14="http://schemas.microsoft.com/office/powerpoint/2010/main" val="27727817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Electronic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008910778"/>
              </p:ext>
            </p:extLst>
          </p:nvPr>
        </p:nvGraphicFramePr>
        <p:xfrm>
          <a:off x="51753" y="1905000"/>
          <a:ext cx="4520247" cy="4500838"/>
        </p:xfrm>
        <a:graphic>
          <a:graphicData uri="http://schemas.openxmlformats.org/drawingml/2006/table">
            <a:tbl>
              <a:tblPr firstRow="1" firstCol="1" bandRow="1">
                <a:tableStyleId>{5C22544A-7EE6-4342-B048-85BDC9FD1C3A}</a:tableStyleId>
              </a:tblPr>
              <a:tblGrid>
                <a:gridCol w="45202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a:t>
                      </a:r>
                      <a:r>
                        <a:rPr lang="en-US" sz="1800" b="1" u="none" dirty="0">
                          <a:solidFill>
                            <a:schemeClr val="tx1"/>
                          </a:solidFill>
                          <a:effectLst/>
                          <a:latin typeface="Times New Roman" panose="02020603050405020304" pitchFamily="18" charset="0"/>
                          <a:ea typeface="Times New Roman" panose="02020603050405020304" pitchFamily="18" charset="0"/>
                        </a:rPr>
                        <a:t>E-Nav is not a static concept. User requirements continue to evolve with technology. The IMO provides a Strategy Implementation Plan to provide a vision for future E-Nav requirements including: </a:t>
                      </a:r>
                    </a:p>
                    <a:p>
                      <a:pPr marL="285750" marR="0" indent="-285750" hangingPunct="0">
                        <a:spcBef>
                          <a:spcPts val="0"/>
                        </a:spcBef>
                        <a:spcAft>
                          <a:spcPts val="0"/>
                        </a:spcAft>
                        <a:buFont typeface="Arial" panose="020B0604020202020204" pitchFamily="34" charset="0"/>
                        <a:buChar char="•"/>
                      </a:pPr>
                      <a:r>
                        <a:rPr lang="en-US" sz="1800" b="1" u="none" dirty="0">
                          <a:solidFill>
                            <a:schemeClr val="tx1"/>
                          </a:solidFill>
                          <a:effectLst/>
                          <a:latin typeface="Times New Roman" panose="02020603050405020304" pitchFamily="18" charset="0"/>
                          <a:ea typeface="Times New Roman" panose="02020603050405020304" pitchFamily="18" charset="0"/>
                        </a:rPr>
                        <a:t>Regulation</a:t>
                      </a:r>
                    </a:p>
                    <a:p>
                      <a:pPr marL="285750" marR="0" indent="-285750" hangingPunct="0">
                        <a:spcBef>
                          <a:spcPts val="0"/>
                        </a:spcBef>
                        <a:spcAft>
                          <a:spcPts val="0"/>
                        </a:spcAft>
                        <a:buFont typeface="Arial" panose="020B0604020202020204" pitchFamily="34" charset="0"/>
                        <a:buChar char="•"/>
                      </a:pPr>
                      <a:r>
                        <a:rPr lang="en-US" sz="1800" b="1" u="none" dirty="0">
                          <a:solidFill>
                            <a:schemeClr val="tx1"/>
                          </a:solidFill>
                          <a:effectLst/>
                          <a:latin typeface="Times New Roman" panose="02020603050405020304" pitchFamily="18" charset="0"/>
                          <a:ea typeface="Times New Roman" panose="02020603050405020304" pitchFamily="18" charset="0"/>
                        </a:rPr>
                        <a:t>Equipment and Technology</a:t>
                      </a:r>
                    </a:p>
                    <a:p>
                      <a:pPr marL="285750" marR="0" indent="-285750" hangingPunct="0">
                        <a:spcBef>
                          <a:spcPts val="0"/>
                        </a:spcBef>
                        <a:spcAft>
                          <a:spcPts val="0"/>
                        </a:spcAft>
                        <a:buFont typeface="Arial" panose="020B0604020202020204" pitchFamily="34" charset="0"/>
                        <a:buChar char="•"/>
                      </a:pPr>
                      <a:r>
                        <a:rPr lang="en-US" sz="1800" b="1" u="none" dirty="0">
                          <a:solidFill>
                            <a:schemeClr val="tx1"/>
                          </a:solidFill>
                          <a:effectLst/>
                          <a:latin typeface="Times New Roman" panose="02020603050405020304" pitchFamily="18" charset="0"/>
                          <a:ea typeface="Times New Roman" panose="02020603050405020304" pitchFamily="18" charset="0"/>
                        </a:rPr>
                        <a:t>Training</a:t>
                      </a:r>
                    </a:p>
                    <a:p>
                      <a:pPr marL="285750" marR="0" indent="-285750" hangingPunct="0">
                        <a:spcBef>
                          <a:spcPts val="0"/>
                        </a:spcBef>
                        <a:spcAft>
                          <a:spcPts val="0"/>
                        </a:spcAft>
                        <a:buFont typeface="Arial" panose="020B0604020202020204" pitchFamily="34" charset="0"/>
                        <a:buChar char="•"/>
                      </a:pPr>
                      <a:r>
                        <a:rPr lang="en-US" sz="1800" b="1" u="none" dirty="0">
                          <a:solidFill>
                            <a:schemeClr val="tx1"/>
                          </a:solidFill>
                          <a:effectLst/>
                          <a:latin typeface="Times New Roman" panose="02020603050405020304" pitchFamily="18" charset="0"/>
                          <a:ea typeface="Times New Roman" panose="02020603050405020304" pitchFamily="18" charset="0"/>
                        </a:rPr>
                        <a:t>Charting and Publications</a:t>
                      </a:r>
                    </a:p>
                    <a:p>
                      <a:pPr marL="285750" marR="0" indent="-285750" hangingPunct="0">
                        <a:spcBef>
                          <a:spcPts val="0"/>
                        </a:spcBef>
                        <a:spcAft>
                          <a:spcPts val="0"/>
                        </a:spcAft>
                        <a:buFont typeface="Arial" panose="020B0604020202020204" pitchFamily="34" charset="0"/>
                        <a:buChar char="•"/>
                      </a:pPr>
                      <a:r>
                        <a:rPr lang="en-US" sz="1800" b="1" u="none" dirty="0">
                          <a:solidFill>
                            <a:schemeClr val="tx1"/>
                          </a:solidFill>
                          <a:effectLst/>
                          <a:latin typeface="Times New Roman" panose="02020603050405020304" pitchFamily="18" charset="0"/>
                          <a:ea typeface="Times New Roman" panose="02020603050405020304" pitchFamily="18" charset="0"/>
                        </a:rPr>
                        <a:t>Maritime reporting – Vessel Traffic Services / Global Maritime Distress</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
        <p:nvSpPr>
          <p:cNvPr id="14" name="TextBox 13">
            <a:extLst>
              <a:ext uri="{FF2B5EF4-FFF2-40B4-BE49-F238E27FC236}">
                <a16:creationId xmlns:a16="http://schemas.microsoft.com/office/drawing/2014/main" id="{CE19E083-C9A6-45DA-B1DE-C1F12B624225}"/>
              </a:ext>
            </a:extLst>
          </p:cNvPr>
          <p:cNvSpPr txBox="1"/>
          <p:nvPr/>
        </p:nvSpPr>
        <p:spPr>
          <a:xfrm>
            <a:off x="5029200" y="1929348"/>
            <a:ext cx="3810000" cy="3785652"/>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IMO future objectives for E-Nav are: </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S1:   improved, harmonized and user-friendly bridge design;</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S2:   means for standardized and automated reporting;</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S3: improved reliability, resilience and integrity of bridge equipment and navigation information;</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S4: integration and presentation of available information in graphical displays received via communication equipment; and</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S5:   improved communication of VTS Service Portfolio (not limited to VTS stations).</a:t>
            </a:r>
          </a:p>
        </p:txBody>
      </p:sp>
    </p:spTree>
    <p:extLst>
      <p:ext uri="{BB962C8B-B14F-4D97-AF65-F5344CB8AC3E}">
        <p14:creationId xmlns:p14="http://schemas.microsoft.com/office/powerpoint/2010/main" val="373362898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Electronic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4247317"/>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In Electronic Navigation, two primary systems are used:</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Electronic Charting System (ECS)</a:t>
            </a: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Electronic Chart Display and Information System (ECDIS)</a:t>
            </a: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69087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63760</TotalTime>
  <Words>5344</Words>
  <Application>Microsoft Office PowerPoint</Application>
  <PresentationFormat>On-screen Show (4:3)</PresentationFormat>
  <Paragraphs>860</Paragraphs>
  <Slides>65</Slides>
  <Notes>63</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75" baseType="lpstr">
      <vt:lpstr>ＭＳ Ｐゴシック</vt:lpstr>
      <vt:lpstr>Arial</vt:lpstr>
      <vt:lpstr>Arial Narrow</vt:lpstr>
      <vt:lpstr>Calibri</vt:lpstr>
      <vt:lpstr>Times New Roman</vt:lpstr>
      <vt:lpstr>Trebuchet MS</vt:lpstr>
      <vt:lpstr>Wingdings</vt:lpstr>
      <vt:lpstr>2_Default Design</vt:lpstr>
      <vt:lpstr>Office Theme</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2277</cp:revision>
  <cp:lastPrinted>2021-08-23T23:35:31Z</cp:lastPrinted>
  <dcterms:created xsi:type="dcterms:W3CDTF">2008-08-04T12:05:44Z</dcterms:created>
  <dcterms:modified xsi:type="dcterms:W3CDTF">2023-05-24T14:49:24Z</dcterms:modified>
</cp:coreProperties>
</file>